
<file path=[Content_Types].xml><?xml version="1.0" encoding="utf-8"?>
<Types xmlns="http://schemas.openxmlformats.org/package/2006/content-types">
  <Override PartName="/ppt/notesSlides/notesSlide24.xml" ContentType="application/vnd.openxmlformats-officedocument.presentationml.notesSlide+xml"/>
  <Default Extension="pdf" ContentType="application/pdf"/>
  <Override PartName="/ppt/slides/slide14.xml" ContentType="application/vnd.openxmlformats-officedocument.presentationml.slide+xml"/>
  <Default Extension="rels" ContentType="application/vnd.openxmlformats-package.relationships+xml"/>
  <Override PartName="/ppt/notesSlides/notesSlide16.xml" ContentType="application/vnd.openxmlformats-officedocument.presentationml.notesSlide+xml"/>
  <Default Extension="xml" ContentType="application/xml"/>
  <Override PartName="/ppt/tableStyles.xml" ContentType="application/vnd.openxmlformats-officedocument.presentationml.tableStyles+xml"/>
  <Override PartName="/ppt/embeddings/Microsoft_Equation5.bin" ContentType="application/vnd.openxmlformats-officedocument.oleObject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notesSlides/notesSlide23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embeddings/Microsoft_Equation4.bin" ContentType="application/vnd.openxmlformats-officedocument.oleObject"/>
  <Override PartName="/ppt/slides/slide27.xml" ContentType="application/vnd.openxmlformats-officedocument.presentationml.slide+xml"/>
  <Default Extension="vml" ContentType="application/vnd.openxmlformats-officedocument.vmlDrawing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notesSlides/notesSlide22.xml" ContentType="application/vnd.openxmlformats-officedocument.presentationml.notes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notesSlides/notesSlide8.xml" ContentType="application/vnd.openxmlformats-officedocument.presentationml.notesSlide+xml"/>
  <Default Extension="png" ContentType="image/png"/>
  <Override PartName="/ppt/slideLayouts/slideLayout4.xml" ContentType="application/vnd.openxmlformats-officedocument.presentationml.slideLayout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embeddings/Microsoft_Equation3.bin" ContentType="application/vnd.openxmlformats-officedocument.oleObject"/>
  <Default Extension="pict" ContentType="image/pict"/>
  <Override PartName="/ppt/slides/slide26.xml" ContentType="application/vnd.openxmlformats-officedocument.presentationml.slide+xml"/>
  <Override PartName="/ppt/slides/slide35.xml" ContentType="application/vnd.openxmlformats-officedocument.presentationml.slide+xml"/>
  <Override PartName="/ppt/notesSlides/notesSlide21.xml" ContentType="application/vnd.openxmlformats-officedocument.presentationml.notes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embeddings/Microsoft_Equation9.bin" ContentType="application/vnd.openxmlformats-officedocument.oleObject"/>
  <Override PartName="/ppt/notesSlides/notesSlide5.xml" ContentType="application/vnd.openxmlformats-officedocument.presentationml.notesSlide+xml"/>
  <Override PartName="/ppt/embeddings/Microsoft_Equation2.bin" ContentType="application/vnd.openxmlformats-officedocument.oleObject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charts/chart2.xml" ContentType="application/vnd.openxmlformats-officedocument.drawingml.chart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notesSlides/notesSlide20.xml" ContentType="application/vnd.openxmlformats-officedocument.presentationml.notes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0.xml" ContentType="application/vnd.openxmlformats-officedocument.presentationml.slide+xml"/>
  <Override PartName="/ppt/notesSlides/notesSlide12.xml" ContentType="application/vnd.openxmlformats-officedocument.presentationml.notesSlide+xml"/>
  <Default Extension="wmf" ContentType="image/x-wmf"/>
  <Override PartName="/ppt/embeddings/Microsoft_Equation8.bin" ContentType="application/vnd.openxmlformats-officedocument.oleObject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embeddings/Microsoft_Equation1.bin" ContentType="application/vnd.openxmlformats-officedocument.oleObject"/>
  <Override PartName="/ppt/slides/slide41.xml" ContentType="application/vnd.openxmlformats-officedocument.presentationml.slide+xml"/>
  <Override PartName="/ppt/embeddings/Microsoft_Equation12.bin" ContentType="application/vnd.openxmlformats-officedocument.oleObject"/>
  <Override PartName="/ppt/slides/slide24.xml" ContentType="application/vnd.openxmlformats-officedocument.presentationml.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embeddings/Microsoft_Equation7.bin" ContentType="application/vnd.openxmlformats-officedocument.oleObject"/>
  <Override PartName="/ppt/notesSlides/notesSlide3.xml" ContentType="application/vnd.openxmlformats-officedocument.presentationml.notesSlide+xml"/>
  <Override PartName="/ppt/embeddings/Microsoft_Equation11.bin" ContentType="application/vnd.openxmlformats-officedocument.oleObject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notesSlides/notesSlide25.xml" ContentType="application/vnd.openxmlformats-officedocument.presentationml.notes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Default Extension="tiff" ContentType="image/tiff"/>
  <Override PartName="/ppt/notesSlides/notesSlide17.xml" ContentType="application/vnd.openxmlformats-officedocument.presentationml.notesSlide+xml"/>
  <Override PartName="/ppt/embeddings/Microsoft_Equation6.bin" ContentType="application/vnd.openxmlformats-officedocument.oleObject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embeddings/Microsoft_Equation10.bin" ContentType="application/vnd.openxmlformats-officedocument.oleObject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45"/>
  </p:notesMasterIdLst>
  <p:sldIdLst>
    <p:sldId id="263" r:id="rId2"/>
    <p:sldId id="264" r:id="rId3"/>
    <p:sldId id="268" r:id="rId4"/>
    <p:sldId id="276" r:id="rId5"/>
    <p:sldId id="333" r:id="rId6"/>
    <p:sldId id="277" r:id="rId7"/>
    <p:sldId id="278" r:id="rId8"/>
    <p:sldId id="279" r:id="rId9"/>
    <p:sldId id="281" r:id="rId10"/>
    <p:sldId id="259" r:id="rId11"/>
    <p:sldId id="260" r:id="rId12"/>
    <p:sldId id="273" r:id="rId13"/>
    <p:sldId id="283" r:id="rId14"/>
    <p:sldId id="311" r:id="rId15"/>
    <p:sldId id="319" r:id="rId16"/>
    <p:sldId id="320" r:id="rId17"/>
    <p:sldId id="312" r:id="rId18"/>
    <p:sldId id="321" r:id="rId19"/>
    <p:sldId id="340" r:id="rId20"/>
    <p:sldId id="288" r:id="rId21"/>
    <p:sldId id="314" r:id="rId22"/>
    <p:sldId id="294" r:id="rId23"/>
    <p:sldId id="295" r:id="rId24"/>
    <p:sldId id="296" r:id="rId25"/>
    <p:sldId id="322" r:id="rId26"/>
    <p:sldId id="299" r:id="rId27"/>
    <p:sldId id="300" r:id="rId28"/>
    <p:sldId id="301" r:id="rId29"/>
    <p:sldId id="302" r:id="rId30"/>
    <p:sldId id="323" r:id="rId31"/>
    <p:sldId id="304" r:id="rId32"/>
    <p:sldId id="305" r:id="rId33"/>
    <p:sldId id="306" r:id="rId34"/>
    <p:sldId id="341" r:id="rId35"/>
    <p:sldId id="326" r:id="rId36"/>
    <p:sldId id="331" r:id="rId37"/>
    <p:sldId id="328" r:id="rId38"/>
    <p:sldId id="269" r:id="rId39"/>
    <p:sldId id="272" r:id="rId40"/>
    <p:sldId id="257" r:id="rId41"/>
    <p:sldId id="262" r:id="rId42"/>
    <p:sldId id="329" r:id="rId43"/>
    <p:sldId id="317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showOutlineIcons="0">
    <p:restoredLeft sz="18009" autoAdjust="0"/>
    <p:restoredTop sz="94660"/>
  </p:normalViewPr>
  <p:slideViewPr>
    <p:cSldViewPr snapToObjects="1">
      <p:cViewPr>
        <p:scale>
          <a:sx n="110" d="100"/>
          <a:sy n="110" d="100"/>
        </p:scale>
        <p:origin x="-55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vnirankari:Documents:School:grad:research:hardness:weld%20grad%203.2.13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vnirankari:Documents:School:grad:research:hardness:weld%20grad%203.2.13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plotArea>
      <c:layout/>
      <c:scatterChart>
        <c:scatterStyle val="lineMarker"/>
        <c:ser>
          <c:idx val="0"/>
          <c:order val="0"/>
          <c:spPr>
            <a:ln w="47625">
              <a:noFill/>
            </a:ln>
          </c:spPr>
          <c:xVal>
            <c:numRef>
              <c:f>Sheet1!$C$2:$C$17</c:f>
              <c:numCache>
                <c:formatCode>General</c:formatCode>
                <c:ptCount val="16"/>
                <c:pt idx="0">
                  <c:v>0.171</c:v>
                </c:pt>
                <c:pt idx="1">
                  <c:v>0.357</c:v>
                </c:pt>
                <c:pt idx="2">
                  <c:v>0.572</c:v>
                </c:pt>
                <c:pt idx="3">
                  <c:v>0.737</c:v>
                </c:pt>
                <c:pt idx="4">
                  <c:v>0.931</c:v>
                </c:pt>
                <c:pt idx="5">
                  <c:v>1.076</c:v>
                </c:pt>
                <c:pt idx="6">
                  <c:v>1.237</c:v>
                </c:pt>
                <c:pt idx="7">
                  <c:v>1.421</c:v>
                </c:pt>
                <c:pt idx="8">
                  <c:v>1.588</c:v>
                </c:pt>
                <c:pt idx="9">
                  <c:v>1.76</c:v>
                </c:pt>
                <c:pt idx="10">
                  <c:v>1.958</c:v>
                </c:pt>
                <c:pt idx="11">
                  <c:v>2.169</c:v>
                </c:pt>
                <c:pt idx="12">
                  <c:v>2.331999999999998</c:v>
                </c:pt>
                <c:pt idx="13">
                  <c:v>2.492</c:v>
                </c:pt>
                <c:pt idx="14">
                  <c:v>2.66</c:v>
                </c:pt>
                <c:pt idx="15">
                  <c:v>2.82</c:v>
                </c:pt>
              </c:numCache>
            </c:numRef>
          </c:xVal>
          <c:yVal>
            <c:numRef>
              <c:f>Sheet1!$D$2:$D$17</c:f>
              <c:numCache>
                <c:formatCode>General</c:formatCode>
                <c:ptCount val="16"/>
                <c:pt idx="0">
                  <c:v>59.9</c:v>
                </c:pt>
                <c:pt idx="1">
                  <c:v>58.1</c:v>
                </c:pt>
                <c:pt idx="2">
                  <c:v>52.1</c:v>
                </c:pt>
                <c:pt idx="3">
                  <c:v>55.5</c:v>
                </c:pt>
                <c:pt idx="4">
                  <c:v>52.3</c:v>
                </c:pt>
                <c:pt idx="5">
                  <c:v>61.3</c:v>
                </c:pt>
                <c:pt idx="6">
                  <c:v>56.2</c:v>
                </c:pt>
                <c:pt idx="7">
                  <c:v>55.6</c:v>
                </c:pt>
                <c:pt idx="8">
                  <c:v>58.3</c:v>
                </c:pt>
                <c:pt idx="9">
                  <c:v>57.3</c:v>
                </c:pt>
                <c:pt idx="10">
                  <c:v>61.8</c:v>
                </c:pt>
                <c:pt idx="11">
                  <c:v>62.5</c:v>
                </c:pt>
                <c:pt idx="12">
                  <c:v>56.3</c:v>
                </c:pt>
                <c:pt idx="13">
                  <c:v>58.3</c:v>
                </c:pt>
                <c:pt idx="14">
                  <c:v>62.0</c:v>
                </c:pt>
                <c:pt idx="15">
                  <c:v>59.3</c:v>
                </c:pt>
              </c:numCache>
            </c:numRef>
          </c:yVal>
        </c:ser>
        <c:axId val="633531512"/>
        <c:axId val="633542392"/>
      </c:scatterChart>
      <c:valAx>
        <c:axId val="633531512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(mm)</a:t>
                </a:r>
              </a:p>
            </c:rich>
          </c:tx>
          <c:layout/>
        </c:title>
        <c:numFmt formatCode="General" sourceLinked="1"/>
        <c:tickLblPos val="nextTo"/>
        <c:crossAx val="633542392"/>
        <c:crosses val="autoZero"/>
        <c:crossBetween val="midCat"/>
      </c:valAx>
      <c:valAx>
        <c:axId val="633542392"/>
        <c:scaling>
          <c:orientation val="minMax"/>
          <c:min val="0.0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Vicker's Hardness (HV)</a:t>
                </a:r>
              </a:p>
            </c:rich>
          </c:tx>
          <c:layout/>
        </c:title>
        <c:numFmt formatCode="General" sourceLinked="1"/>
        <c:tickLblPos val="nextTo"/>
        <c:crossAx val="633531512"/>
        <c:crosses val="autoZero"/>
        <c:crossBetween val="midCat"/>
      </c:valAx>
    </c:plotArea>
    <c:plotVisOnly val="1"/>
  </c:chart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plotArea>
      <c:layout/>
      <c:scatterChart>
        <c:scatterStyle val="lineMarker"/>
        <c:ser>
          <c:idx val="0"/>
          <c:order val="0"/>
          <c:tx>
            <c:v>Base Material</c:v>
          </c:tx>
          <c:spPr>
            <a:ln w="47625">
              <a:noFill/>
            </a:ln>
          </c:spPr>
          <c:xVal>
            <c:numRef>
              <c:f>Sheet1!$G$18:$G$30</c:f>
              <c:numCache>
                <c:formatCode>General</c:formatCode>
                <c:ptCount val="13"/>
                <c:pt idx="0">
                  <c:v>0.21</c:v>
                </c:pt>
                <c:pt idx="1">
                  <c:v>0.43</c:v>
                </c:pt>
                <c:pt idx="2">
                  <c:v>0.63</c:v>
                </c:pt>
                <c:pt idx="3">
                  <c:v>0.86</c:v>
                </c:pt>
                <c:pt idx="4">
                  <c:v>1.048</c:v>
                </c:pt>
                <c:pt idx="5">
                  <c:v>1.22</c:v>
                </c:pt>
                <c:pt idx="6">
                  <c:v>1.44</c:v>
                </c:pt>
                <c:pt idx="7">
                  <c:v>8.38</c:v>
                </c:pt>
                <c:pt idx="8">
                  <c:v>8.56</c:v>
                </c:pt>
                <c:pt idx="9">
                  <c:v>8.79</c:v>
                </c:pt>
                <c:pt idx="10">
                  <c:v>9.0</c:v>
                </c:pt>
                <c:pt idx="11">
                  <c:v>9.23</c:v>
                </c:pt>
                <c:pt idx="12">
                  <c:v>9.41</c:v>
                </c:pt>
              </c:numCache>
            </c:numRef>
          </c:xVal>
          <c:yVal>
            <c:numRef>
              <c:f>Sheet1!$H$18:$H$30</c:f>
              <c:numCache>
                <c:formatCode>General</c:formatCode>
                <c:ptCount val="13"/>
                <c:pt idx="0">
                  <c:v>88.2</c:v>
                </c:pt>
                <c:pt idx="1">
                  <c:v>82.4</c:v>
                </c:pt>
                <c:pt idx="2">
                  <c:v>90.8</c:v>
                </c:pt>
                <c:pt idx="3">
                  <c:v>91.2</c:v>
                </c:pt>
                <c:pt idx="4">
                  <c:v>88.9</c:v>
                </c:pt>
                <c:pt idx="5">
                  <c:v>79.5</c:v>
                </c:pt>
                <c:pt idx="6">
                  <c:v>54.3</c:v>
                </c:pt>
                <c:pt idx="7">
                  <c:v>81.4</c:v>
                </c:pt>
                <c:pt idx="8">
                  <c:v>88.2</c:v>
                </c:pt>
                <c:pt idx="9">
                  <c:v>84.5</c:v>
                </c:pt>
                <c:pt idx="10">
                  <c:v>91.6</c:v>
                </c:pt>
                <c:pt idx="11">
                  <c:v>88.6</c:v>
                </c:pt>
                <c:pt idx="12">
                  <c:v>83.2</c:v>
                </c:pt>
              </c:numCache>
            </c:numRef>
          </c:yVal>
        </c:ser>
        <c:ser>
          <c:idx val="1"/>
          <c:order val="1"/>
          <c:tx>
            <c:v>HAZ</c:v>
          </c:tx>
          <c:spPr>
            <a:ln w="47625">
              <a:noFill/>
            </a:ln>
          </c:spPr>
          <c:xVal>
            <c:numRef>
              <c:f>Sheet1!$J$18:$J$26</c:f>
              <c:numCache>
                <c:formatCode>General</c:formatCode>
                <c:ptCount val="9"/>
                <c:pt idx="0">
                  <c:v>1.69</c:v>
                </c:pt>
                <c:pt idx="1">
                  <c:v>1.95</c:v>
                </c:pt>
                <c:pt idx="2">
                  <c:v>2.2</c:v>
                </c:pt>
                <c:pt idx="3">
                  <c:v>2.41</c:v>
                </c:pt>
                <c:pt idx="4">
                  <c:v>2.61</c:v>
                </c:pt>
                <c:pt idx="5">
                  <c:v>7.53</c:v>
                </c:pt>
                <c:pt idx="6">
                  <c:v>7.689999999999999</c:v>
                </c:pt>
                <c:pt idx="7">
                  <c:v>7.93</c:v>
                </c:pt>
                <c:pt idx="8">
                  <c:v>8.15</c:v>
                </c:pt>
              </c:numCache>
            </c:numRef>
          </c:xVal>
          <c:yVal>
            <c:numRef>
              <c:f>Sheet1!$K$18:$K$26</c:f>
              <c:numCache>
                <c:formatCode>General</c:formatCode>
                <c:ptCount val="9"/>
                <c:pt idx="0">
                  <c:v>52.0</c:v>
                </c:pt>
                <c:pt idx="1">
                  <c:v>51.4</c:v>
                </c:pt>
                <c:pt idx="2">
                  <c:v>53.6</c:v>
                </c:pt>
                <c:pt idx="3">
                  <c:v>59.5</c:v>
                </c:pt>
                <c:pt idx="4">
                  <c:v>57.5</c:v>
                </c:pt>
                <c:pt idx="5">
                  <c:v>51.3</c:v>
                </c:pt>
                <c:pt idx="6">
                  <c:v>52.4</c:v>
                </c:pt>
                <c:pt idx="7">
                  <c:v>55.4</c:v>
                </c:pt>
                <c:pt idx="8">
                  <c:v>59.7</c:v>
                </c:pt>
              </c:numCache>
            </c:numRef>
          </c:yVal>
        </c:ser>
        <c:ser>
          <c:idx val="2"/>
          <c:order val="2"/>
          <c:tx>
            <c:v>Fusion Zone</c:v>
          </c:tx>
          <c:spPr>
            <a:ln w="47625">
              <a:noFill/>
            </a:ln>
          </c:spPr>
          <c:xVal>
            <c:numRef>
              <c:f>Sheet1!$C$31:$C$52</c:f>
              <c:numCache>
                <c:formatCode>General</c:formatCode>
                <c:ptCount val="22"/>
                <c:pt idx="0">
                  <c:v>2.810999999999999</c:v>
                </c:pt>
                <c:pt idx="1">
                  <c:v>3.05</c:v>
                </c:pt>
                <c:pt idx="2">
                  <c:v>3.26</c:v>
                </c:pt>
                <c:pt idx="3">
                  <c:v>3.45</c:v>
                </c:pt>
                <c:pt idx="4">
                  <c:v>3.68</c:v>
                </c:pt>
                <c:pt idx="5">
                  <c:v>3.91</c:v>
                </c:pt>
                <c:pt idx="6">
                  <c:v>4.09</c:v>
                </c:pt>
                <c:pt idx="7">
                  <c:v>4.27</c:v>
                </c:pt>
                <c:pt idx="8">
                  <c:v>4.49</c:v>
                </c:pt>
                <c:pt idx="9">
                  <c:v>4.72</c:v>
                </c:pt>
                <c:pt idx="10">
                  <c:v>4.94</c:v>
                </c:pt>
                <c:pt idx="11">
                  <c:v>5.21</c:v>
                </c:pt>
                <c:pt idx="12">
                  <c:v>5.43</c:v>
                </c:pt>
                <c:pt idx="13">
                  <c:v>5.67</c:v>
                </c:pt>
                <c:pt idx="14">
                  <c:v>5.84</c:v>
                </c:pt>
                <c:pt idx="15">
                  <c:v>6.04</c:v>
                </c:pt>
                <c:pt idx="16">
                  <c:v>6.31</c:v>
                </c:pt>
                <c:pt idx="17">
                  <c:v>6.49</c:v>
                </c:pt>
                <c:pt idx="18">
                  <c:v>6.73</c:v>
                </c:pt>
                <c:pt idx="19">
                  <c:v>6.96</c:v>
                </c:pt>
                <c:pt idx="20">
                  <c:v>7.149999999999999</c:v>
                </c:pt>
                <c:pt idx="21">
                  <c:v>7.35</c:v>
                </c:pt>
              </c:numCache>
            </c:numRef>
          </c:xVal>
          <c:yVal>
            <c:numRef>
              <c:f>Sheet1!$D$31:$D$52</c:f>
              <c:numCache>
                <c:formatCode>General</c:formatCode>
                <c:ptCount val="22"/>
                <c:pt idx="0">
                  <c:v>58.2</c:v>
                </c:pt>
                <c:pt idx="1">
                  <c:v>61.2</c:v>
                </c:pt>
                <c:pt idx="2">
                  <c:v>54.8</c:v>
                </c:pt>
                <c:pt idx="3">
                  <c:v>57.5</c:v>
                </c:pt>
                <c:pt idx="4">
                  <c:v>55.6</c:v>
                </c:pt>
                <c:pt idx="5">
                  <c:v>62.5</c:v>
                </c:pt>
                <c:pt idx="6">
                  <c:v>59.4</c:v>
                </c:pt>
                <c:pt idx="7">
                  <c:v>54.4</c:v>
                </c:pt>
                <c:pt idx="8">
                  <c:v>58.2</c:v>
                </c:pt>
                <c:pt idx="9">
                  <c:v>57.3</c:v>
                </c:pt>
                <c:pt idx="10">
                  <c:v>58.2</c:v>
                </c:pt>
                <c:pt idx="11">
                  <c:v>62.3</c:v>
                </c:pt>
                <c:pt idx="12">
                  <c:v>59.4</c:v>
                </c:pt>
                <c:pt idx="13">
                  <c:v>55.8</c:v>
                </c:pt>
                <c:pt idx="14">
                  <c:v>61.3</c:v>
                </c:pt>
                <c:pt idx="15">
                  <c:v>60.5</c:v>
                </c:pt>
                <c:pt idx="16">
                  <c:v>52.8</c:v>
                </c:pt>
                <c:pt idx="17">
                  <c:v>57.9</c:v>
                </c:pt>
                <c:pt idx="18">
                  <c:v>63.2</c:v>
                </c:pt>
                <c:pt idx="19">
                  <c:v>56.7</c:v>
                </c:pt>
                <c:pt idx="20">
                  <c:v>58.9</c:v>
                </c:pt>
                <c:pt idx="21">
                  <c:v>54.5</c:v>
                </c:pt>
              </c:numCache>
            </c:numRef>
          </c:yVal>
        </c:ser>
        <c:axId val="632917096"/>
        <c:axId val="633074120"/>
      </c:scatterChart>
      <c:valAx>
        <c:axId val="632917096"/>
        <c:scaling>
          <c:orientation val="minMax"/>
        </c:scaling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Distance (mm)</a:t>
                </a:r>
              </a:p>
            </c:rich>
          </c:tx>
          <c:layout/>
        </c:title>
        <c:numFmt formatCode="General" sourceLinked="1"/>
        <c:tickLblPos val="nextTo"/>
        <c:crossAx val="633074120"/>
        <c:crosses val="autoZero"/>
        <c:crossBetween val="midCat"/>
      </c:valAx>
      <c:valAx>
        <c:axId val="633074120"/>
        <c:scaling>
          <c:orientation val="minMax"/>
        </c:scaling>
        <c:axPos val="l"/>
        <c:majorGridlines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Vicker's Hardness (HV)</a:t>
                </a:r>
              </a:p>
            </c:rich>
          </c:tx>
          <c:layout/>
        </c:title>
        <c:numFmt formatCode="General" sourceLinked="1"/>
        <c:tickLblPos val="nextTo"/>
        <c:crossAx val="632917096"/>
        <c:crosses val="autoZero"/>
        <c:crossBetween val="midCat"/>
      </c:valAx>
    </c:plotArea>
    <c:legend>
      <c:legendPos val="t"/>
      <c:layout/>
    </c:legend>
    <c:plotVisOnly val="1"/>
  </c:chart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pict"/><Relationship Id="rId2" Type="http://schemas.openxmlformats.org/officeDocument/2006/relationships/image" Target="../media/image51.pict"/><Relationship Id="rId3" Type="http://schemas.openxmlformats.org/officeDocument/2006/relationships/image" Target="../media/image52.pict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ict"/><Relationship Id="rId4" Type="http://schemas.openxmlformats.org/officeDocument/2006/relationships/image" Target="../media/image57.pict"/><Relationship Id="rId5" Type="http://schemas.openxmlformats.org/officeDocument/2006/relationships/image" Target="../media/image58.pict"/><Relationship Id="rId1" Type="http://schemas.openxmlformats.org/officeDocument/2006/relationships/image" Target="../media/image54.pict"/><Relationship Id="rId2" Type="http://schemas.openxmlformats.org/officeDocument/2006/relationships/image" Target="../media/image55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4" Type="http://schemas.openxmlformats.org/officeDocument/2006/relationships/image" Target="../media/image63.wmf"/><Relationship Id="rId1" Type="http://schemas.openxmlformats.org/officeDocument/2006/relationships/image" Target="../media/image60.pict"/><Relationship Id="rId2" Type="http://schemas.openxmlformats.org/officeDocument/2006/relationships/image" Target="../media/image61.pict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BD4A5-C57E-A549-836A-8012DEC0A1EE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953D8-7C12-C444-9E94-E23FD6AA9769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-red initiates later, </a:t>
            </a:r>
            <a:r>
              <a:rPr lang="en-US" dirty="0" err="1" smtClean="0"/>
              <a:t>da/dN</a:t>
            </a:r>
            <a:r>
              <a:rPr lang="en-US" baseline="0" dirty="0" smtClean="0"/>
              <a:t> eventually converges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-red initiates later, </a:t>
            </a:r>
            <a:r>
              <a:rPr lang="en-US" dirty="0" err="1" smtClean="0"/>
              <a:t>da/dN</a:t>
            </a:r>
            <a:r>
              <a:rPr lang="en-US" baseline="0" dirty="0" smtClean="0"/>
              <a:t> eventually converges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-red initiates later, </a:t>
            </a:r>
            <a:r>
              <a:rPr lang="en-US" dirty="0" err="1" smtClean="0"/>
              <a:t>da/dN</a:t>
            </a:r>
            <a:r>
              <a:rPr lang="en-US" baseline="0" dirty="0" smtClean="0"/>
              <a:t> eventually converges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-red initiates later, </a:t>
            </a:r>
            <a:r>
              <a:rPr lang="en-US" dirty="0" err="1" smtClean="0"/>
              <a:t>da/dN</a:t>
            </a:r>
            <a:r>
              <a:rPr lang="en-US" baseline="0" dirty="0" smtClean="0"/>
              <a:t> eventually converges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-red initiates later, </a:t>
            </a:r>
            <a:r>
              <a:rPr lang="en-US" dirty="0" err="1" smtClean="0"/>
              <a:t>da/dN</a:t>
            </a:r>
            <a:r>
              <a:rPr lang="en-US" baseline="0" dirty="0" smtClean="0"/>
              <a:t> eventually converges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-increase font size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DBC46-A265-5F47-8E04-12B9382D4A1C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-no obvious stress</a:t>
            </a:r>
            <a:r>
              <a:rPr lang="en-US" baseline="0" dirty="0" smtClean="0"/>
              <a:t> level effect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</a:t>
            </a:r>
            <a:r>
              <a:rPr lang="en-US" dirty="0" err="1" smtClean="0"/>
              <a:t>da/dN</a:t>
            </a:r>
            <a:r>
              <a:rPr lang="en-US" baseline="0" dirty="0" smtClean="0"/>
              <a:t> product of monotonic/cyclic damage accumulation</a:t>
            </a:r>
            <a:endParaRPr lang="en-US" dirty="0" smtClean="0"/>
          </a:p>
          <a:p>
            <a:r>
              <a:rPr lang="en-US" dirty="0" smtClean="0"/>
              <a:t>-CTOD terms come</a:t>
            </a:r>
            <a:r>
              <a:rPr lang="en-US" baseline="0" dirty="0" smtClean="0"/>
              <a:t> from BCS analysis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-</a:t>
            </a:r>
            <a:r>
              <a:rPr lang="en-US" dirty="0" err="1" smtClean="0"/>
              <a:t>u</a:t>
            </a:r>
            <a:r>
              <a:rPr lang="en-US" dirty="0" smtClean="0"/>
              <a:t>-&gt;damage</a:t>
            </a:r>
            <a:r>
              <a:rPr lang="en-US" baseline="0" dirty="0" smtClean="0"/>
              <a:t> susceptibility parameter (rate at which damage accumulation &amp; crack advance can occur in a given microstructure ahead of crack tip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-dislocation density at tip of crack is high -&gt; can be represented by continuous distribution function</a:t>
            </a:r>
          </a:p>
          <a:p>
            <a:r>
              <a:rPr lang="en-US" dirty="0" smtClean="0"/>
              <a:t>-note B: </a:t>
            </a:r>
            <a:r>
              <a:rPr lang="en-US" dirty="0" err="1" smtClean="0"/>
              <a:t>Bilby</a:t>
            </a:r>
            <a:r>
              <a:rPr lang="en-US" dirty="0" smtClean="0"/>
              <a:t>, C: Cottrell, S: </a:t>
            </a:r>
            <a:r>
              <a:rPr lang="en-US" dirty="0" err="1" smtClean="0"/>
              <a:t>Swinden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~4 orders of magnitude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da/dN</a:t>
            </a:r>
            <a:r>
              <a:rPr lang="en-US" dirty="0" smtClean="0"/>
              <a:t> = </a:t>
            </a:r>
            <a:r>
              <a:rPr lang="en-US" dirty="0" err="1" smtClean="0"/>
              <a:t>u(phi_m</a:t>
            </a:r>
            <a:r>
              <a:rPr lang="en-US" dirty="0" smtClean="0"/>
              <a:t>*</a:t>
            </a:r>
            <a:r>
              <a:rPr lang="en-US" dirty="0" err="1" smtClean="0"/>
              <a:t>phi_c</a:t>
            </a:r>
            <a:r>
              <a:rPr lang="en-US" dirty="0" smtClean="0"/>
              <a:t>*sig_ys)^m2</a:t>
            </a:r>
          </a:p>
          <a:p>
            <a:r>
              <a:rPr lang="en-US" dirty="0" smtClean="0"/>
              <a:t>-reiterate only 1 order of</a:t>
            </a:r>
            <a:r>
              <a:rPr lang="en-US" baseline="0" dirty="0" smtClean="0"/>
              <a:t> magnitude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-show the order of magnitude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-show the order of magnitude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-show the order of magnitude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-show the order of magnitude change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-have text overlay</a:t>
            </a:r>
            <a:r>
              <a:rPr lang="en-US" baseline="0" dirty="0" smtClean="0"/>
              <a:t> after init graph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DBC46-A265-5F47-8E04-12B9382D4A1C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dirty="0" smtClean="0"/>
              <a:t>-point out dims</a:t>
            </a:r>
          </a:p>
          <a:p>
            <a:r>
              <a:rPr lang="en-US" sz="1200" dirty="0" smtClean="0"/>
              <a:t>Weld nugget will be ~ 8 mm diameter</a:t>
            </a:r>
          </a:p>
          <a:p>
            <a:r>
              <a:rPr lang="en-US" sz="1200" dirty="0" smtClean="0"/>
              <a:t>Heat-affected zone adds another 8 mm to the overall diameter</a:t>
            </a:r>
          </a:p>
          <a:p>
            <a:r>
              <a:rPr lang="en-US" sz="1200" dirty="0" smtClean="0"/>
              <a:t>Give two mm of leeway: gage width = 18mm</a:t>
            </a:r>
          </a:p>
          <a:p>
            <a:r>
              <a:rPr lang="en-US" sz="1200" dirty="0" smtClean="0"/>
              <a:t>Followed ASTM standards [E466-07] for force-controlled constant amplitude axial fatigue testing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-Mechanically ground/polished to 1um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-show 1 cube</a:t>
            </a:r>
            <a:r>
              <a:rPr lang="en-US" baseline="0" dirty="0" smtClean="0"/>
              <a:t> and talk about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DBC46-A265-5F47-8E04-12B9382D4A1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-add sample diagram to show </a:t>
            </a:r>
            <a:r>
              <a:rPr lang="en-US" dirty="0" err="1" smtClean="0"/>
              <a:t>microhardness</a:t>
            </a:r>
            <a:r>
              <a:rPr lang="en-US" dirty="0" smtClean="0"/>
              <a:t> in </a:t>
            </a:r>
            <a:r>
              <a:rPr lang="en-US" dirty="0" err="1" smtClean="0"/>
              <a:t>macroscale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DBC46-A265-5F47-8E04-12B9382D4A1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HAZ:close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to BM through thickness: 75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x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25 um (AR ~ 3)</a:t>
            </a:r>
          </a:p>
          <a:p>
            <a:pPr>
              <a:buFontTx/>
              <a:buChar char="-"/>
            </a:pP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Inconclusive, theory says there should be growth of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ppts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in this zone, weaker than BM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-hardness: materials</a:t>
            </a:r>
            <a:r>
              <a:rPr lang="en-US" baseline="0" dirty="0" smtClean="0"/>
              <a:t> resistance to plastic deformation</a:t>
            </a:r>
          </a:p>
          <a:p>
            <a:r>
              <a:rPr lang="en-US" baseline="0" dirty="0" smtClean="0"/>
              <a:t>-crack growth is plastic process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FEABD2-28A9-3644-866F-CC64F4B5D7D3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212D2-D892-FF43-B33D-C67A4FEF0BC1}" type="datetimeFigureOut">
              <a:rPr lang="en-US" smtClean="0"/>
              <a:pPr/>
              <a:t>6/11/13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738B5-FCDD-3B48-8B39-86DBC565A76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png"/><Relationship Id="rId5" Type="http://schemas.openxmlformats.org/officeDocument/2006/relationships/image" Target="../media/image1.tif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6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47.png"/><Relationship Id="rId5" Type="http://schemas.openxmlformats.org/officeDocument/2006/relationships/oleObject" Target="../embeddings/Microsoft_Equation2.bin"/><Relationship Id="rId6" Type="http://schemas.openxmlformats.org/officeDocument/2006/relationships/oleObject" Target="../embeddings/Microsoft_Equation3.bin"/><Relationship Id="rId7" Type="http://schemas.openxmlformats.org/officeDocument/2006/relationships/image" Target="../media/image1.tiff"/><Relationship Id="rId8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Microsoft_Equation4.bin"/><Relationship Id="rId5" Type="http://schemas.openxmlformats.org/officeDocument/2006/relationships/oleObject" Target="../embeddings/Microsoft_Equation5.bin"/><Relationship Id="rId6" Type="http://schemas.openxmlformats.org/officeDocument/2006/relationships/oleObject" Target="../embeddings/Microsoft_Equation6.bin"/><Relationship Id="rId7" Type="http://schemas.openxmlformats.org/officeDocument/2006/relationships/oleObject" Target="../embeddings/Microsoft_Equation7.bin"/><Relationship Id="rId8" Type="http://schemas.openxmlformats.org/officeDocument/2006/relationships/image" Target="../media/image59.png"/><Relationship Id="rId9" Type="http://schemas.openxmlformats.org/officeDocument/2006/relationships/image" Target="../media/image1.tiff"/><Relationship Id="rId10" Type="http://schemas.openxmlformats.org/officeDocument/2006/relationships/image" Target="../media/image2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Microsoft_Equation8.bin"/><Relationship Id="rId5" Type="http://schemas.openxmlformats.org/officeDocument/2006/relationships/oleObject" Target="../embeddings/Microsoft_Equation9.bin"/><Relationship Id="rId6" Type="http://schemas.openxmlformats.org/officeDocument/2006/relationships/image" Target="../media/image64.jpeg"/><Relationship Id="rId7" Type="http://schemas.openxmlformats.org/officeDocument/2006/relationships/oleObject" Target="../embeddings/Microsoft_Equation10.bin"/><Relationship Id="rId8" Type="http://schemas.openxmlformats.org/officeDocument/2006/relationships/oleObject" Target="../embeddings/Microsoft_Equation11.bin"/><Relationship Id="rId9" Type="http://schemas.openxmlformats.org/officeDocument/2006/relationships/image" Target="../media/image1.tiff"/><Relationship Id="rId10" Type="http://schemas.openxmlformats.org/officeDocument/2006/relationships/image" Target="../media/image2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image" Target="../media/image1.tiff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2.bin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d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d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tiff"/><Relationship Id="rId5" Type="http://schemas.openxmlformats.org/officeDocument/2006/relationships/image" Target="../media/image1.tiff"/><Relationship Id="rId6" Type="http://schemas.openxmlformats.org/officeDocument/2006/relationships/image" Target="../media/image2.png"/><Relationship Id="rId7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5" Type="http://schemas.openxmlformats.org/officeDocument/2006/relationships/image" Target="../media/image11.jpeg"/><Relationship Id="rId6" Type="http://schemas.openxmlformats.org/officeDocument/2006/relationships/image" Target="../media/image12.jpeg"/><Relationship Id="rId7" Type="http://schemas.openxmlformats.org/officeDocument/2006/relationships/image" Target="../media/image1.tiff"/><Relationship Id="rId8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.tiff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image" Target="../media/image18.jpeg"/><Relationship Id="rId7" Type="http://schemas.openxmlformats.org/officeDocument/2006/relationships/image" Target="../media/image19.jpeg"/><Relationship Id="rId8" Type="http://schemas.openxmlformats.org/officeDocument/2006/relationships/image" Target="../media/image20.jpeg"/><Relationship Id="rId9" Type="http://schemas.openxmlformats.org/officeDocument/2006/relationships/image" Target="../media/image21.jpeg"/><Relationship Id="rId10" Type="http://schemas.openxmlformats.org/officeDocument/2006/relationships/image" Target="../media/image22.jpeg"/><Relationship Id="rId11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9" Type="http://schemas.openxmlformats.org/officeDocument/2006/relationships/image" Target="../media/image30.jpeg"/><Relationship Id="rId10" Type="http://schemas.openxmlformats.org/officeDocument/2006/relationships/image" Target="../media/image31.jpeg"/><Relationship Id="rId11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14400"/>
            <a:ext cx="9144000" cy="1698625"/>
          </a:xfrm>
        </p:spPr>
        <p:txBody>
          <a:bodyPr/>
          <a:lstStyle/>
          <a:p>
            <a:r>
              <a:rPr sz="3000" dirty="0" smtClean="0"/>
              <a:t>The</a:t>
            </a:r>
            <a:r>
              <a:rPr lang="en-US" sz="3000" dirty="0" smtClean="0"/>
              <a:t> </a:t>
            </a:r>
            <a:r>
              <a:rPr sz="3000" dirty="0" smtClean="0"/>
              <a:t>Influence of Microstructure on Growth of Fatigue Cracks in </a:t>
            </a:r>
            <a:r>
              <a:rPr lang="en-US" sz="3000" dirty="0" smtClean="0"/>
              <a:t>Resistance Spot Welded 6</a:t>
            </a:r>
            <a:r>
              <a:rPr sz="3000" dirty="0" smtClean="0"/>
              <a:t>111</a:t>
            </a:r>
            <a:r>
              <a:rPr lang="en-US" sz="3000" dirty="0" smtClean="0"/>
              <a:t> </a:t>
            </a:r>
            <a:r>
              <a:rPr sz="3000" dirty="0" smtClean="0"/>
              <a:t>Aluminum Alloys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3352800"/>
            <a:ext cx="8763000" cy="2590800"/>
          </a:xfrm>
        </p:spPr>
        <p:txBody>
          <a:bodyPr/>
          <a:lstStyle/>
          <a:p>
            <a:r>
              <a:rPr lang="en-US" sz="1600" dirty="0" smtClean="0">
                <a:solidFill>
                  <a:srgbClr val="000000"/>
                </a:solidFill>
              </a:rPr>
              <a:t>Vir S. Nirankari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  <a:r>
              <a:rPr lang="en-US" sz="1600" dirty="0" smtClean="0">
                <a:solidFill>
                  <a:srgbClr val="000000"/>
                </a:solidFill>
              </a:rPr>
              <a:t>, Mei Li</a:t>
            </a:r>
            <a:r>
              <a:rPr lang="en-US" sz="1600" baseline="30000" dirty="0" smtClean="0">
                <a:solidFill>
                  <a:srgbClr val="000000"/>
                </a:solidFill>
              </a:rPr>
              <a:t>2</a:t>
            </a:r>
            <a:r>
              <a:rPr lang="en-US" sz="1600" dirty="0" smtClean="0">
                <a:solidFill>
                  <a:srgbClr val="000000"/>
                </a:solidFill>
              </a:rPr>
              <a:t>, John E. Allison</a:t>
            </a:r>
            <a:r>
              <a:rPr lang="en-US" sz="1600" baseline="30000" dirty="0" smtClean="0">
                <a:solidFill>
                  <a:srgbClr val="000000"/>
                </a:solidFill>
              </a:rPr>
              <a:t>1</a:t>
            </a:r>
          </a:p>
          <a:p>
            <a:endParaRPr lang="en-US" sz="1600" baseline="30000" dirty="0" smtClean="0">
              <a:solidFill>
                <a:srgbClr val="000000"/>
              </a:solidFill>
            </a:endParaRPr>
          </a:p>
          <a:p>
            <a:r>
              <a:rPr lang="en-US" sz="1600" baseline="30000" dirty="0" smtClean="0">
                <a:solidFill>
                  <a:srgbClr val="000000"/>
                </a:solidFill>
              </a:rPr>
              <a:t>1 </a:t>
            </a:r>
            <a:r>
              <a:rPr lang="en-US" sz="1600" b="0" dirty="0" smtClean="0">
                <a:solidFill>
                  <a:srgbClr val="000000"/>
                </a:solidFill>
              </a:rPr>
              <a:t>University of Michigan - Ann Arbor, MI, Materials Science and Engineering Department</a:t>
            </a:r>
          </a:p>
          <a:p>
            <a:r>
              <a:rPr lang="en-US" sz="1600" baseline="30000" dirty="0" smtClean="0">
                <a:solidFill>
                  <a:srgbClr val="000000"/>
                </a:solidFill>
              </a:rPr>
              <a:t>2 </a:t>
            </a:r>
            <a:r>
              <a:rPr lang="en-US" sz="1600" dirty="0" smtClean="0">
                <a:solidFill>
                  <a:srgbClr val="000000"/>
                </a:solidFill>
              </a:rPr>
              <a:t>Ford Motor Company, Dearborn, MI</a:t>
            </a:r>
          </a:p>
          <a:p>
            <a:endParaRPr lang="en-US" sz="1600" b="0" dirty="0" smtClean="0">
              <a:solidFill>
                <a:srgbClr val="000000"/>
              </a:solidFill>
            </a:endParaRPr>
          </a:p>
          <a:p>
            <a:endParaRPr lang="en-US" sz="1600" b="0" baseline="30000" dirty="0" smtClean="0">
              <a:solidFill>
                <a:srgbClr val="000000"/>
              </a:solidFill>
            </a:endParaRPr>
          </a:p>
          <a:p>
            <a:r>
              <a:rPr lang="en-US" sz="1600" b="0" dirty="0" smtClean="0">
                <a:solidFill>
                  <a:srgbClr val="000000"/>
                </a:solidFill>
              </a:rPr>
              <a:t>3 June 2013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4" name="Picture 3" descr="StackedBlockMwrapped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>
            <a:normAutofit/>
          </a:bodyPr>
          <a:lstStyle/>
          <a:p>
            <a:r>
              <a:rPr lang="en-US" dirty="0" err="1" smtClean="0"/>
              <a:t>MicroHardness</a:t>
            </a:r>
            <a:r>
              <a:rPr lang="en-US" dirty="0" smtClean="0"/>
              <a:t> of RSW</a:t>
            </a:r>
            <a:endParaRPr lang="en-US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2514600" y="3884712"/>
          <a:ext cx="4419600" cy="265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Picture 5" descr="w3 cropped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990600"/>
            <a:ext cx="4572000" cy="2665512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648200" y="1749524"/>
            <a:ext cx="381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648200" y="2894112"/>
            <a:ext cx="381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4261104" y="2321818"/>
            <a:ext cx="1144588" cy="15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2" name="Picture 11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88"/>
            <a:ext cx="8229600" cy="836712"/>
          </a:xfrm>
        </p:spPr>
        <p:txBody>
          <a:bodyPr>
            <a:normAutofit/>
          </a:bodyPr>
          <a:lstStyle/>
          <a:p>
            <a:r>
              <a:rPr lang="en-US" dirty="0" err="1" smtClean="0"/>
              <a:t>MicroHardness</a:t>
            </a:r>
            <a:r>
              <a:rPr lang="en-US" dirty="0" smtClean="0"/>
              <a:t> of RSW</a:t>
            </a:r>
            <a:endParaRPr lang="en-US" dirty="0"/>
          </a:p>
        </p:txBody>
      </p:sp>
      <p:pic>
        <p:nvPicPr>
          <p:cNvPr id="3" name="Picture 2" descr="w3 croppe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990600"/>
            <a:ext cx="4572000" cy="2665512"/>
          </a:xfrm>
          <a:prstGeom prst="rect">
            <a:avLst/>
          </a:prstGeom>
        </p:spPr>
      </p:pic>
      <p:graphicFrame>
        <p:nvGraphicFramePr>
          <p:cNvPr id="4" name="Chart 3"/>
          <p:cNvGraphicFramePr>
            <a:graphicFrameLocks noGrp="1"/>
          </p:cNvGraphicFramePr>
          <p:nvPr/>
        </p:nvGraphicFramePr>
        <p:xfrm>
          <a:off x="1828800" y="3732312"/>
          <a:ext cx="5715000" cy="2971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5" name="Straight Connector 4"/>
          <p:cNvCxnSpPr/>
          <p:nvPr/>
        </p:nvCxnSpPr>
        <p:spPr>
          <a:xfrm rot="16200000">
            <a:off x="2858294" y="2321818"/>
            <a:ext cx="381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>
            <a:off x="6361906" y="2321818"/>
            <a:ext cx="381000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125788" y="2325538"/>
            <a:ext cx="3351212" cy="4649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9" name="Picture 8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723900"/>
          </a:xfrm>
        </p:spPr>
        <p:txBody>
          <a:bodyPr/>
          <a:lstStyle/>
          <a:p>
            <a:r>
              <a:rPr lang="en-US" sz="205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Artificial Aging of AA6111 at 180</a:t>
            </a:r>
            <a:r>
              <a:rPr lang="en-US" sz="2050" baseline="3000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o</a:t>
            </a:r>
            <a:r>
              <a:rPr lang="en-US" sz="2050" dirty="0" smtClean="0">
                <a:solidFill>
                  <a:srgbClr val="000000"/>
                </a:solidFill>
                <a:latin typeface="Lucida Grande"/>
                <a:ea typeface="Lucida Grande"/>
                <a:cs typeface="Lucida Grande"/>
              </a:rPr>
              <a:t>C: Rockwell Hardness E vs. Time</a:t>
            </a:r>
            <a:endParaRPr lang="en-US" sz="2050" dirty="0"/>
          </a:p>
        </p:txBody>
      </p:sp>
      <p:sp>
        <p:nvSpPr>
          <p:cNvPr id="9" name="TextBox 8"/>
          <p:cNvSpPr txBox="1"/>
          <p:nvPr/>
        </p:nvSpPr>
        <p:spPr>
          <a:xfrm>
            <a:off x="3048000" y="5983069"/>
            <a:ext cx="502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*Values converted from Rockwell B (HRB) data 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315200" y="2514600"/>
          <a:ext cx="1747144" cy="2589070"/>
        </p:xfrm>
        <a:graphic>
          <a:graphicData uri="http://schemas.openxmlformats.org/drawingml/2006/table">
            <a:tbl>
              <a:tblPr/>
              <a:tblGrid>
                <a:gridCol w="517650"/>
                <a:gridCol w="558555"/>
                <a:gridCol w="670939"/>
              </a:tblGrid>
              <a:tr h="4953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 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Hardness </a:t>
                      </a:r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latin typeface="Verdana"/>
                        </a:rPr>
                        <a:t>Values (HRE)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8317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Time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latin typeface="Verdana"/>
                        </a:rPr>
                        <a:t>T4*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latin typeface="Verdana"/>
                        </a:rPr>
                        <a:t>Weld</a:t>
                      </a:r>
                    </a:p>
                    <a:p>
                      <a:pPr algn="ctr" fontAlgn="b"/>
                      <a:r>
                        <a:rPr lang="en-US" sz="1000" b="1" i="0" u="none" strike="noStrike" dirty="0" smtClean="0">
                          <a:solidFill>
                            <a:schemeClr val="tx1"/>
                          </a:solidFill>
                          <a:latin typeface="Verdana"/>
                        </a:rPr>
                        <a:t> Spot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latin typeface="Verdana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84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0 min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82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Verdana"/>
                        </a:rPr>
                        <a:t>59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84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5 min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Verdana"/>
                        </a:rPr>
                        <a:t>82.5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Verdana"/>
                        </a:rPr>
                        <a:t>59.5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84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15 min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latin typeface="Verdana"/>
                        </a:rPr>
                        <a:t>86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60.25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84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30 min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89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62.7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684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1 hr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92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65.5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6843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1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10 hr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99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latin typeface="Verdana"/>
                        </a:rPr>
                        <a:t>72.5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pSp>
        <p:nvGrpSpPr>
          <p:cNvPr id="17" name="Group 16"/>
          <p:cNvGrpSpPr/>
          <p:nvPr/>
        </p:nvGrpSpPr>
        <p:grpSpPr>
          <a:xfrm>
            <a:off x="152400" y="834154"/>
            <a:ext cx="7162799" cy="4880845"/>
            <a:chOff x="152400" y="834154"/>
            <a:chExt cx="7162799" cy="4880845"/>
          </a:xfrm>
        </p:grpSpPr>
        <p:pic>
          <p:nvPicPr>
            <p:cNvPr id="4" name="Picture 3" descr="hardness 9.26.jp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400" y="834154"/>
              <a:ext cx="7162799" cy="4880845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2147013" y="3962400"/>
              <a:ext cx="2958387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RSW Nugget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743200" y="1371600"/>
              <a:ext cx="1373768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T4 Material*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 rot="5400000">
              <a:off x="3270369" y="1897975"/>
              <a:ext cx="317262" cy="1588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" name="Straight Arrow Connector 7"/>
            <p:cNvCxnSpPr/>
            <p:nvPr/>
          </p:nvCxnSpPr>
          <p:spPr bwMode="auto">
            <a:xfrm rot="16200000" flipV="1">
              <a:off x="3341253" y="3524250"/>
              <a:ext cx="456404" cy="418304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2" name="Rectangle 11"/>
            <p:cNvSpPr/>
            <p:nvPr/>
          </p:nvSpPr>
          <p:spPr>
            <a:xfrm>
              <a:off x="1566600" y="2606932"/>
              <a:ext cx="1439254" cy="646331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Paint Baked</a:t>
              </a:r>
            </a:p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(Under Aged)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14" name="Straight Arrow Connector 13"/>
            <p:cNvCxnSpPr/>
            <p:nvPr/>
          </p:nvCxnSpPr>
          <p:spPr bwMode="auto">
            <a:xfrm rot="10800000">
              <a:off x="1310910" y="2362202"/>
              <a:ext cx="255691" cy="244730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 rot="5400000">
              <a:off x="1232844" y="3330986"/>
              <a:ext cx="411480" cy="256032"/>
            </a:xfrm>
            <a:prstGeom prst="straightConnector1">
              <a:avLst/>
            </a:prstGeom>
            <a:noFill/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3" name="Group 12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5" name="Picture 14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23612"/>
            <a:ext cx="8610600" cy="1143000"/>
          </a:xfrm>
        </p:spPr>
        <p:txBody>
          <a:bodyPr/>
          <a:lstStyle/>
          <a:p>
            <a:r>
              <a:rPr lang="en-US" sz="4000" dirty="0" err="1" smtClean="0"/>
              <a:t>Femtosecond</a:t>
            </a:r>
            <a:r>
              <a:rPr lang="en-US" sz="4000" dirty="0" smtClean="0"/>
              <a:t> Sample Notching*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0800" y="1266612"/>
            <a:ext cx="5181600" cy="3657600"/>
          </a:xfrm>
        </p:spPr>
        <p:txBody>
          <a:bodyPr/>
          <a:lstStyle/>
          <a:p>
            <a:r>
              <a:rPr lang="en-US" sz="2400" b="0" dirty="0" smtClean="0"/>
              <a:t>Apply notch to have favorable crack initiation site</a:t>
            </a:r>
          </a:p>
          <a:p>
            <a:pPr lvl="1"/>
            <a:r>
              <a:rPr lang="en-US" sz="2400" b="0" dirty="0" smtClean="0"/>
              <a:t>50 J/cm</a:t>
            </a:r>
            <a:r>
              <a:rPr lang="en-US" sz="2400" b="0" baseline="30000" dirty="0" smtClean="0"/>
              <a:t>2</a:t>
            </a:r>
            <a:r>
              <a:rPr lang="en-US" sz="2400" b="0" dirty="0" smtClean="0"/>
              <a:t>, 150 </a:t>
            </a:r>
            <a:r>
              <a:rPr lang="en-US" sz="2400" b="0" dirty="0" err="1" smtClean="0"/>
              <a:t>fs</a:t>
            </a:r>
            <a:r>
              <a:rPr lang="en-US" sz="2400" b="0" dirty="0" smtClean="0"/>
              <a:t> pulse duration, 780 nm wavelength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0" y="6019800"/>
            <a:ext cx="5591908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 smtClean="0">
                <a:solidFill>
                  <a:srgbClr val="000000"/>
                </a:solidFill>
              </a:rPr>
              <a:t>*Notching performed by Prof. </a:t>
            </a:r>
            <a:r>
              <a:rPr lang="en-US" sz="1700" dirty="0" err="1" smtClean="0">
                <a:solidFill>
                  <a:srgbClr val="000000"/>
                </a:solidFill>
              </a:rPr>
              <a:t>Yalisove</a:t>
            </a:r>
            <a:r>
              <a:rPr lang="en-US" sz="1700" dirty="0" smtClean="0">
                <a:solidFill>
                  <a:srgbClr val="000000"/>
                </a:solidFill>
              </a:rPr>
              <a:t> and Mike </a:t>
            </a:r>
            <a:r>
              <a:rPr lang="en-US" sz="1700" dirty="0" err="1" smtClean="0">
                <a:solidFill>
                  <a:srgbClr val="000000"/>
                </a:solidFill>
              </a:rPr>
              <a:t>Abere</a:t>
            </a:r>
            <a:r>
              <a:rPr lang="en-US" sz="1700" dirty="0" smtClean="0">
                <a:solidFill>
                  <a:srgbClr val="000000"/>
                </a:solidFill>
              </a:rPr>
              <a:t> at the University of Michigan- Ann Arbor Department of Materials Science and CUOS</a:t>
            </a:r>
            <a:endParaRPr lang="en-US" sz="1700" dirty="0">
              <a:solidFill>
                <a:srgbClr val="000000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4618892" y="3011475"/>
            <a:ext cx="3915508" cy="2816250"/>
            <a:chOff x="4618892" y="3011475"/>
            <a:chExt cx="3915508" cy="2816250"/>
          </a:xfrm>
        </p:grpSpPr>
        <p:pic>
          <p:nvPicPr>
            <p:cNvPr id="4" name="Picture 3" descr="samp1_notch_200x.jpg"/>
            <p:cNvPicPr>
              <a:picLocks noChangeAspect="1"/>
            </p:cNvPicPr>
            <p:nvPr/>
          </p:nvPicPr>
          <p:blipFill>
            <a:blip r:embed="rId3"/>
            <a:srcRect t="24102" b="21954"/>
            <a:stretch>
              <a:fillRect/>
            </a:stretch>
          </p:blipFill>
          <p:spPr>
            <a:xfrm>
              <a:off x="4618892" y="3011475"/>
              <a:ext cx="3915508" cy="2816250"/>
            </a:xfrm>
            <a:prstGeom prst="rect">
              <a:avLst/>
            </a:prstGeom>
          </p:spPr>
        </p:pic>
        <p:grpSp>
          <p:nvGrpSpPr>
            <p:cNvPr id="6" name="Group 29"/>
            <p:cNvGrpSpPr/>
            <p:nvPr/>
          </p:nvGrpSpPr>
          <p:grpSpPr>
            <a:xfrm>
              <a:off x="7344508" y="5349622"/>
              <a:ext cx="1066800" cy="339575"/>
              <a:chOff x="2895600" y="5248836"/>
              <a:chExt cx="1066800" cy="339575"/>
            </a:xfrm>
          </p:grpSpPr>
          <p:grpSp>
            <p:nvGrpSpPr>
              <p:cNvPr id="8" name="Group 28"/>
              <p:cNvGrpSpPr/>
              <p:nvPr/>
            </p:nvGrpSpPr>
            <p:grpSpPr>
              <a:xfrm>
                <a:off x="2895600" y="5248836"/>
                <a:ext cx="1066800" cy="339575"/>
                <a:chOff x="7013781" y="5375052"/>
                <a:chExt cx="1066800" cy="213360"/>
              </a:xfrm>
            </p:grpSpPr>
            <p:sp>
              <p:nvSpPr>
                <p:cNvPr id="7" name="Rectangle 6"/>
                <p:cNvSpPr/>
                <p:nvPr/>
              </p:nvSpPr>
              <p:spPr bwMode="auto">
                <a:xfrm>
                  <a:off x="7013781" y="5375052"/>
                  <a:ext cx="1066800" cy="2133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342900" marR="0" indent="-342900" algn="l" defTabSz="914400" rtl="0" eaLnBrk="0" fontAlgn="base" latinLnBrk="0" hangingPunct="0">
                    <a:lnSpc>
                      <a:spcPct val="100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Tx/>
                    <a:buSzTx/>
                    <a:buFontTx/>
                    <a:buChar char="•"/>
                    <a:tabLst/>
                  </a:pPr>
                  <a:endParaRPr kumimoji="0" lang="en-US" sz="2800" b="1" i="0" u="none" strike="noStrike" cap="none" normalizeH="0" baseline="-2500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charset="0"/>
                  </a:endParaRPr>
                </a:p>
              </p:txBody>
            </p:sp>
            <p:cxnSp>
              <p:nvCxnSpPr>
                <p:cNvPr id="14" name="Straight Connector 13"/>
                <p:cNvCxnSpPr/>
                <p:nvPr/>
              </p:nvCxnSpPr>
              <p:spPr bwMode="auto">
                <a:xfrm flipH="1">
                  <a:off x="7084901" y="5559432"/>
                  <a:ext cx="303360" cy="0"/>
                </a:xfrm>
                <a:prstGeom prst="lin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 bwMode="auto">
                <a:xfrm flipH="1">
                  <a:off x="7369380" y="5559432"/>
                  <a:ext cx="303360" cy="0"/>
                </a:xfrm>
                <a:prstGeom prst="lin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Straight Connector 15"/>
                <p:cNvCxnSpPr/>
                <p:nvPr/>
              </p:nvCxnSpPr>
              <p:spPr bwMode="auto">
                <a:xfrm flipH="1">
                  <a:off x="7672742" y="5559432"/>
                  <a:ext cx="303360" cy="0"/>
                </a:xfrm>
                <a:prstGeom prst="lin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/>
                <p:cNvCxnSpPr/>
                <p:nvPr/>
              </p:nvCxnSpPr>
              <p:spPr bwMode="auto">
                <a:xfrm flipV="1">
                  <a:off x="7084901" y="5438412"/>
                  <a:ext cx="0" cy="121020"/>
                </a:xfrm>
                <a:prstGeom prst="lin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 bwMode="auto">
                <a:xfrm flipV="1">
                  <a:off x="7976102" y="5438412"/>
                  <a:ext cx="0" cy="121020"/>
                </a:xfrm>
                <a:prstGeom prst="line">
                  <a:avLst/>
                </a:prstGeom>
                <a:solidFill>
                  <a:schemeClr val="bg1"/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" name="TextBox 9"/>
              <p:cNvSpPr txBox="1"/>
              <p:nvPr/>
            </p:nvSpPr>
            <p:spPr>
              <a:xfrm>
                <a:off x="2987040" y="5257800"/>
                <a:ext cx="822960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100" dirty="0" smtClean="0"/>
                  <a:t>150 µm</a:t>
                </a:r>
                <a:endParaRPr lang="en-US" sz="1100" dirty="0"/>
              </a:p>
            </p:txBody>
          </p:sp>
        </p:grp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143000"/>
            <a:ext cx="1113019" cy="4736253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 bwMode="auto">
          <a:xfrm>
            <a:off x="1356360" y="3505200"/>
            <a:ext cx="91440" cy="1588"/>
          </a:xfrm>
          <a:prstGeom prst="line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Elbow Connector 23"/>
          <p:cNvCxnSpPr>
            <a:endCxn id="4" idx="1"/>
          </p:cNvCxnSpPr>
          <p:nvPr/>
        </p:nvCxnSpPr>
        <p:spPr bwMode="auto">
          <a:xfrm>
            <a:off x="1752599" y="3506787"/>
            <a:ext cx="2866293" cy="912813"/>
          </a:xfrm>
          <a:prstGeom prst="bentConnector3">
            <a:avLst>
              <a:gd name="adj1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rot="5400000">
            <a:off x="1982870" y="1720657"/>
            <a:ext cx="699702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2333515" y="1371600"/>
            <a:ext cx="109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Loading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Direction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9" name="Group 25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27" name="Picture 26" descr="StackedBlockMwrapped.tif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6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  <p:sp>
        <p:nvSpPr>
          <p:cNvPr id="31" name="Rectangle 30"/>
          <p:cNvSpPr/>
          <p:nvPr/>
        </p:nvSpPr>
        <p:spPr>
          <a:xfrm>
            <a:off x="1066800" y="3163824"/>
            <a:ext cx="685799" cy="685799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Table 27"/>
          <p:cNvGraphicFramePr>
            <a:graphicFrameLocks noGrp="1"/>
          </p:cNvGraphicFramePr>
          <p:nvPr/>
        </p:nvGraphicFramePr>
        <p:xfrm>
          <a:off x="152400" y="1570038"/>
          <a:ext cx="8839200" cy="444976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9508"/>
                <a:gridCol w="3044092"/>
                <a:gridCol w="2895600"/>
              </a:tblGrid>
              <a:tr h="339075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5900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Notch located in the middle of the T4 and</a:t>
                      </a:r>
                      <a:r>
                        <a:rPr lang="en-US" baseline="0" dirty="0" smtClean="0"/>
                        <a:t> PB samples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Notch in the middle of the Resistance</a:t>
                      </a:r>
                      <a:r>
                        <a:rPr lang="en-US" baseline="0" dirty="0" smtClean="0"/>
                        <a:t> Spot Weld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Notch located in the</a:t>
                      </a:r>
                      <a:r>
                        <a:rPr lang="en-US" baseline="0" dirty="0" smtClean="0"/>
                        <a:t> Heat-Affected Zone (HAZ)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5334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Notch Locations </a:t>
            </a:r>
            <a:endParaRPr lang="en-US" dirty="0"/>
          </a:p>
        </p:txBody>
      </p:sp>
      <p:grpSp>
        <p:nvGrpSpPr>
          <p:cNvPr id="3" name="Group 41"/>
          <p:cNvGrpSpPr>
            <a:grpSpLocks noChangeAspect="1"/>
          </p:cNvGrpSpPr>
          <p:nvPr/>
        </p:nvGrpSpPr>
        <p:grpSpPr>
          <a:xfrm>
            <a:off x="3258054" y="2743200"/>
            <a:ext cx="2685546" cy="2194560"/>
            <a:chOff x="2667000" y="2743200"/>
            <a:chExt cx="2983940" cy="24384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2743200"/>
              <a:ext cx="2983940" cy="2438400"/>
            </a:xfrm>
            <a:prstGeom prst="rect">
              <a:avLst/>
            </a:prstGeom>
          </p:spPr>
        </p:pic>
        <p:grpSp>
          <p:nvGrpSpPr>
            <p:cNvPr id="6" name="Group 9"/>
            <p:cNvGrpSpPr/>
            <p:nvPr/>
          </p:nvGrpSpPr>
          <p:grpSpPr>
            <a:xfrm>
              <a:off x="4495800" y="3721608"/>
              <a:ext cx="518160" cy="518160"/>
              <a:chOff x="4495800" y="3721608"/>
              <a:chExt cx="518160" cy="518160"/>
            </a:xfrm>
          </p:grpSpPr>
          <p:sp>
            <p:nvSpPr>
              <p:cNvPr id="4" name="Rectangle 3"/>
              <p:cNvSpPr/>
              <p:nvPr/>
            </p:nvSpPr>
            <p:spPr bwMode="auto">
              <a:xfrm flipV="1">
                <a:off x="4663440" y="3950208"/>
                <a:ext cx="167640" cy="45720"/>
              </a:xfrm>
              <a:prstGeom prst="rect">
                <a:avLst/>
              </a:prstGeom>
              <a:noFill/>
              <a:ln w="952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800" b="1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4495800" y="3721608"/>
                <a:ext cx="518160" cy="5181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8" name="Group 40"/>
          <p:cNvGrpSpPr>
            <a:grpSpLocks noChangeAspect="1"/>
          </p:cNvGrpSpPr>
          <p:nvPr/>
        </p:nvGrpSpPr>
        <p:grpSpPr>
          <a:xfrm>
            <a:off x="6229854" y="2743200"/>
            <a:ext cx="2685546" cy="2194560"/>
            <a:chOff x="5879540" y="2743200"/>
            <a:chExt cx="2983940" cy="24384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79540" y="2743200"/>
              <a:ext cx="2983940" cy="2438400"/>
            </a:xfrm>
            <a:prstGeom prst="rect">
              <a:avLst/>
            </a:prstGeom>
          </p:spPr>
        </p:pic>
        <p:sp>
          <p:nvSpPr>
            <p:cNvPr id="14" name="Oval 13"/>
            <p:cNvSpPr/>
            <p:nvPr/>
          </p:nvSpPr>
          <p:spPr>
            <a:xfrm>
              <a:off x="7696200" y="3721608"/>
              <a:ext cx="518160" cy="518160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 bwMode="auto">
            <a:xfrm flipV="1">
              <a:off x="7882128" y="3749040"/>
              <a:ext cx="167640" cy="45720"/>
            </a:xfrm>
            <a:prstGeom prst="rect">
              <a:avLst/>
            </a:prstGeom>
            <a:noFill/>
            <a:ln w="9525" cap="flat" cmpd="sng" algn="ctr">
              <a:solidFill>
                <a:srgbClr val="8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8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10" name="Group 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7" name="Picture 16" descr="StackedBlockMwrapped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3124200" y="1765012"/>
            <a:ext cx="2614518" cy="58477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Resistance Spot Weld Nugget</a:t>
            </a:r>
          </a:p>
          <a:p>
            <a:pPr algn="ctr"/>
            <a:r>
              <a:rPr lang="en-US" sz="1600" dirty="0" smtClean="0"/>
              <a:t>(Solid Circle)</a:t>
            </a:r>
            <a:endParaRPr lang="en-US" sz="1600" dirty="0"/>
          </a:p>
        </p:txBody>
      </p:sp>
      <p:sp>
        <p:nvSpPr>
          <p:cNvPr id="22" name="TextBox 21"/>
          <p:cNvSpPr txBox="1"/>
          <p:nvPr/>
        </p:nvSpPr>
        <p:spPr>
          <a:xfrm>
            <a:off x="6360922" y="1752600"/>
            <a:ext cx="2478278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/>
              <a:t>Heat-Affected Zone</a:t>
            </a:r>
          </a:p>
          <a:p>
            <a:pPr algn="ctr"/>
            <a:r>
              <a:rPr lang="en-US" sz="1600" dirty="0" smtClean="0"/>
              <a:t>(Dashed Circle)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rot="16200000" flipH="1">
            <a:off x="3820711" y="2655455"/>
            <a:ext cx="1475020" cy="863685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22" idx="2"/>
            <a:endCxn id="14" idx="1"/>
          </p:cNvCxnSpPr>
          <p:nvPr/>
        </p:nvCxnSpPr>
        <p:spPr>
          <a:xfrm rot="16200000" flipH="1">
            <a:off x="7089259" y="2848177"/>
            <a:ext cx="1354685" cy="33308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609600" y="1765012"/>
            <a:ext cx="1853993" cy="584776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1600" dirty="0" err="1" smtClean="0"/>
              <a:t>Femtosecond</a:t>
            </a:r>
            <a:r>
              <a:rPr lang="en-US" sz="1600" dirty="0" smtClean="0"/>
              <a:t> Notch</a:t>
            </a:r>
          </a:p>
          <a:p>
            <a:pPr algn="ctr"/>
            <a:r>
              <a:rPr lang="en-US" sz="1600" dirty="0" smtClean="0"/>
              <a:t>(Red Rectangle)</a:t>
            </a:r>
            <a:endParaRPr lang="en-US" sz="1600" dirty="0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913" y="2743200"/>
            <a:ext cx="2699887" cy="2194560"/>
          </a:xfrm>
          <a:prstGeom prst="rect">
            <a:avLst/>
          </a:prstGeom>
        </p:spPr>
      </p:pic>
      <p:sp>
        <p:nvSpPr>
          <p:cNvPr id="44" name="Rectangle 43"/>
          <p:cNvSpPr/>
          <p:nvPr/>
        </p:nvSpPr>
        <p:spPr bwMode="auto">
          <a:xfrm flipV="1">
            <a:off x="2057400" y="3810000"/>
            <a:ext cx="150876" cy="41148"/>
          </a:xfrm>
          <a:prstGeom prst="rect">
            <a:avLst/>
          </a:prstGeom>
          <a:noFill/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8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7" name="Straight Arrow Connector 46"/>
          <p:cNvCxnSpPr>
            <a:stCxn id="35" idx="2"/>
            <a:endCxn id="44" idx="2"/>
          </p:cNvCxnSpPr>
          <p:nvPr/>
        </p:nvCxnSpPr>
        <p:spPr>
          <a:xfrm rot="16200000" flipH="1">
            <a:off x="1104611" y="2781773"/>
            <a:ext cx="1460212" cy="596241"/>
          </a:xfrm>
          <a:prstGeom prst="straightConnector1">
            <a:avLst/>
          </a:prstGeom>
          <a:ln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Table 28"/>
          <p:cNvGraphicFramePr>
            <a:graphicFrameLocks noGrp="1"/>
          </p:cNvGraphicFramePr>
          <p:nvPr/>
        </p:nvGraphicFramePr>
        <p:xfrm>
          <a:off x="152400" y="1197864"/>
          <a:ext cx="88392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895600"/>
                <a:gridCol w="3048000"/>
                <a:gridCol w="28956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T4 and Paint Bake Samples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Resistance Spot Weld Samples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Heat-Affected Zone Samples</a:t>
                      </a:r>
                      <a:endParaRPr lang="en-US" sz="1600" b="1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"/>
            <a:ext cx="9144000" cy="800100"/>
          </a:xfrm>
        </p:spPr>
        <p:txBody>
          <a:bodyPr/>
          <a:lstStyle/>
          <a:p>
            <a:r>
              <a:rPr lang="en-US" sz="3600" dirty="0" smtClean="0"/>
              <a:t>Half-Crack Length vs. Number of Cycles</a:t>
            </a:r>
            <a:endParaRPr lang="en-US" sz="3600" dirty="0"/>
          </a:p>
        </p:txBody>
      </p:sp>
      <p:sp>
        <p:nvSpPr>
          <p:cNvPr id="22" name="Rectangle 21"/>
          <p:cNvSpPr/>
          <p:nvPr/>
        </p:nvSpPr>
        <p:spPr>
          <a:xfrm>
            <a:off x="2590800" y="61677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*</a:t>
            </a:r>
            <a:r>
              <a:rPr lang="en-US" sz="800" dirty="0" err="1" smtClean="0"/>
              <a:t>Haggag</a:t>
            </a:r>
            <a:r>
              <a:rPr lang="en-US" sz="800" dirty="0" smtClean="0"/>
              <a:t>, F. M., and G. C. Bell. "Measurement of Yield Strength and Flow Properties In Spot Welds and Their </a:t>
            </a:r>
            <a:r>
              <a:rPr lang="en-US" sz="800" dirty="0" err="1" smtClean="0"/>
              <a:t>HAZs</a:t>
            </a:r>
            <a:r>
              <a:rPr lang="en-US" sz="800" dirty="0" smtClean="0"/>
              <a:t> at Various Strain Rates." ASM 3rd International Conference on Trends in Welding Research (1992)</a:t>
            </a:r>
            <a:endParaRPr lang="en-US" sz="800" dirty="0"/>
          </a:p>
        </p:txBody>
      </p:sp>
      <p:pic>
        <p:nvPicPr>
          <p:cNvPr id="4" name="Picture 3" descr="a v N sampl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838200"/>
            <a:ext cx="7391398" cy="5044055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543800" y="2310824"/>
            <a:ext cx="1543490" cy="1015663"/>
          </a:xfrm>
          <a:prstGeom prst="rect">
            <a:avLst/>
          </a:prstGeom>
          <a:solidFill>
            <a:srgbClr val="0000FF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PB Samples</a:t>
            </a:r>
          </a:p>
          <a:p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baseline="-25000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= 247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140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57%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175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70%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200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80%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dirty="0" smtClean="0">
                <a:solidFill>
                  <a:srgbClr val="000000"/>
                </a:solidFill>
              </a:rPr>
              <a:t>  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19" name="Rectangle 18"/>
          <p:cNvSpPr/>
          <p:nvPr/>
        </p:nvSpPr>
        <p:spPr>
          <a:xfrm>
            <a:off x="7543800" y="838200"/>
            <a:ext cx="1543490" cy="1015663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T4 Samples</a:t>
            </a:r>
          </a:p>
          <a:p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baseline="-25000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= 179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120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68%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130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74%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140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80%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7543800" y="3717428"/>
            <a:ext cx="1543490" cy="830997"/>
          </a:xfrm>
          <a:prstGeom prst="rect">
            <a:avLst/>
          </a:prstGeom>
          <a:solidFill>
            <a:schemeClr val="accent3">
              <a:lumMod val="50000"/>
              <a:alpha val="32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RSW Samples</a:t>
            </a:r>
          </a:p>
          <a:p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baseline="-25000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= 140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*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80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57%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100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71%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dirty="0" smtClean="0">
                <a:solidFill>
                  <a:srgbClr val="000000"/>
                </a:solidFill>
              </a:rPr>
              <a:t>  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12" name="Rectangle 11"/>
          <p:cNvSpPr/>
          <p:nvPr/>
        </p:nvSpPr>
        <p:spPr>
          <a:xfrm>
            <a:off x="7543800" y="4823935"/>
            <a:ext cx="1543490" cy="646331"/>
          </a:xfrm>
          <a:prstGeom prst="rect">
            <a:avLst/>
          </a:prstGeom>
          <a:solidFill>
            <a:srgbClr val="660066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HAZ Notched </a:t>
            </a:r>
          </a:p>
          <a:p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baseline="-25000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= 140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*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80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57%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endParaRPr lang="en-US" sz="1200" dirty="0"/>
          </a:p>
        </p:txBody>
      </p:sp>
      <p:grpSp>
        <p:nvGrpSpPr>
          <p:cNvPr id="9" name="Group 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0" name="Picture 9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"/>
            <a:ext cx="9144000" cy="800100"/>
          </a:xfrm>
        </p:spPr>
        <p:txBody>
          <a:bodyPr/>
          <a:lstStyle/>
          <a:p>
            <a:r>
              <a:rPr lang="en-US" sz="3600" dirty="0" smtClean="0"/>
              <a:t>Half-Crack Length vs. Number of </a:t>
            </a:r>
            <a:r>
              <a:rPr lang="en-US" sz="3600" smtClean="0"/>
              <a:t>Cycles (T4)</a:t>
            </a:r>
            <a:endParaRPr lang="en-US" sz="3600" dirty="0"/>
          </a:p>
        </p:txBody>
      </p:sp>
      <p:sp>
        <p:nvSpPr>
          <p:cNvPr id="22" name="Rectangle 21"/>
          <p:cNvSpPr/>
          <p:nvPr/>
        </p:nvSpPr>
        <p:spPr>
          <a:xfrm>
            <a:off x="2590800" y="61677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*</a:t>
            </a:r>
            <a:r>
              <a:rPr lang="en-US" sz="800" dirty="0" err="1" smtClean="0"/>
              <a:t>Haggag</a:t>
            </a:r>
            <a:r>
              <a:rPr lang="en-US" sz="800" dirty="0" smtClean="0"/>
              <a:t>, F. M., and G. C. Bell. "Measurement of Yield Strength and Flow Properties In Spot Welds and Their </a:t>
            </a:r>
            <a:r>
              <a:rPr lang="en-US" sz="800" dirty="0" err="1" smtClean="0"/>
              <a:t>HAZs</a:t>
            </a:r>
            <a:r>
              <a:rPr lang="en-US" sz="800" dirty="0" smtClean="0"/>
              <a:t> at Various Strain Rates." ASM 3rd International Conference on Trends in Welding Research (1992)</a:t>
            </a:r>
            <a:endParaRPr lang="en-US" sz="800" dirty="0"/>
          </a:p>
        </p:txBody>
      </p:sp>
      <p:pic>
        <p:nvPicPr>
          <p:cNvPr id="4" name="Picture 3" descr="a v N sampl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841919"/>
            <a:ext cx="7391398" cy="503661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7543800" y="3040559"/>
            <a:ext cx="1600200" cy="1015663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T4 Samples</a:t>
            </a:r>
          </a:p>
          <a:p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baseline="-25000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= 179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endParaRPr lang="en-US" sz="12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120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68%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130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74%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140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80%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3200400" y="1471140"/>
            <a:ext cx="1790699" cy="338554"/>
          </a:xfrm>
          <a:prstGeom prst="rect">
            <a:avLst/>
          </a:prstGeom>
          <a:solidFill>
            <a:schemeClr val="accent3">
              <a:lumMod val="50000"/>
              <a:alpha val="32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sz="1600" dirty="0" smtClean="0">
                <a:solidFill>
                  <a:srgbClr val="000000"/>
                </a:solidFill>
              </a:rPr>
              <a:t>σ</a:t>
            </a:r>
            <a:r>
              <a:rPr lang="en-US" sz="1600" baseline="-25000" dirty="0" smtClean="0">
                <a:solidFill>
                  <a:srgbClr val="000000"/>
                </a:solidFill>
              </a:rPr>
              <a:t>max</a:t>
            </a:r>
            <a:r>
              <a:rPr lang="en-US" sz="1600" dirty="0" smtClean="0">
                <a:solidFill>
                  <a:srgbClr val="000000"/>
                </a:solidFill>
              </a:rPr>
              <a:t> = 130 </a:t>
            </a:r>
            <a:r>
              <a:rPr lang="en-US" sz="1600" dirty="0" err="1" smtClean="0">
                <a:solidFill>
                  <a:srgbClr val="000000"/>
                </a:solidFill>
              </a:rPr>
              <a:t>MPa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rot="10800000" flipV="1">
            <a:off x="3200402" y="1809693"/>
            <a:ext cx="723899" cy="55250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3924301" y="4572000"/>
            <a:ext cx="1828801" cy="338554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sz="1600" dirty="0" smtClean="0">
                <a:solidFill>
                  <a:srgbClr val="000000"/>
                </a:solidFill>
              </a:rPr>
              <a:t>σ</a:t>
            </a:r>
            <a:r>
              <a:rPr lang="en-US" sz="1600" baseline="-25000" dirty="0" smtClean="0">
                <a:solidFill>
                  <a:srgbClr val="000000"/>
                </a:solidFill>
              </a:rPr>
              <a:t>max</a:t>
            </a:r>
            <a:r>
              <a:rPr lang="en-US" sz="1600" dirty="0" smtClean="0">
                <a:solidFill>
                  <a:srgbClr val="000000"/>
                </a:solidFill>
              </a:rPr>
              <a:t> = 120 </a:t>
            </a:r>
            <a:r>
              <a:rPr lang="en-US" sz="1600" dirty="0" err="1" smtClean="0">
                <a:solidFill>
                  <a:srgbClr val="000000"/>
                </a:solidFill>
              </a:rPr>
              <a:t>MPa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/>
          <p:cNvCxnSpPr>
            <a:stCxn id="30" idx="0"/>
          </p:cNvCxnSpPr>
          <p:nvPr/>
        </p:nvCxnSpPr>
        <p:spPr bwMode="auto">
          <a:xfrm rot="5400000" flipH="1" flipV="1">
            <a:off x="4657011" y="4237913"/>
            <a:ext cx="515778" cy="15239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1143000" y="1447800"/>
            <a:ext cx="1790699" cy="338554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sz="1600" dirty="0" smtClean="0">
                <a:solidFill>
                  <a:srgbClr val="000000"/>
                </a:solidFill>
              </a:rPr>
              <a:t>σ</a:t>
            </a:r>
            <a:r>
              <a:rPr lang="en-US" sz="1600" baseline="-25000" dirty="0" smtClean="0">
                <a:solidFill>
                  <a:srgbClr val="000000"/>
                </a:solidFill>
              </a:rPr>
              <a:t>max</a:t>
            </a:r>
            <a:r>
              <a:rPr lang="en-US" sz="1600" dirty="0" smtClean="0">
                <a:solidFill>
                  <a:srgbClr val="000000"/>
                </a:solidFill>
              </a:rPr>
              <a:t> = 140 </a:t>
            </a:r>
            <a:r>
              <a:rPr lang="en-US" sz="1600" dirty="0" err="1" smtClean="0">
                <a:solidFill>
                  <a:srgbClr val="000000"/>
                </a:solidFill>
              </a:rPr>
              <a:t>MPa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1790702" y="1803230"/>
            <a:ext cx="1142997" cy="55897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rot="16200000" flipV="1">
            <a:off x="3714752" y="4019551"/>
            <a:ext cx="762000" cy="34289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3" name="Group 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4" name="Picture 13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"/>
            <a:ext cx="9144000" cy="800100"/>
          </a:xfrm>
        </p:spPr>
        <p:txBody>
          <a:bodyPr/>
          <a:lstStyle/>
          <a:p>
            <a:r>
              <a:rPr lang="en-US" sz="3600" dirty="0" smtClean="0"/>
              <a:t>Half-Crack Length vs. Number of Cycles (PB)</a:t>
            </a:r>
            <a:endParaRPr lang="en-US" sz="3600" dirty="0"/>
          </a:p>
        </p:txBody>
      </p:sp>
      <p:pic>
        <p:nvPicPr>
          <p:cNvPr id="4" name="Picture 3" descr="a v N sampl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841919"/>
            <a:ext cx="7391398" cy="5036617"/>
          </a:xfrm>
          <a:prstGeom prst="rect">
            <a:avLst/>
          </a:prstGeom>
        </p:spPr>
      </p:pic>
      <p:grpSp>
        <p:nvGrpSpPr>
          <p:cNvPr id="3" name="Group 12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6" name="Picture 15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  <p:sp>
        <p:nvSpPr>
          <p:cNvPr id="18" name="Rectangle 17"/>
          <p:cNvSpPr/>
          <p:nvPr/>
        </p:nvSpPr>
        <p:spPr>
          <a:xfrm>
            <a:off x="7543800" y="3040559"/>
            <a:ext cx="1543490" cy="116955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PB Samples</a:t>
            </a:r>
          </a:p>
          <a:p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baseline="-250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= 247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endParaRPr lang="en-US" sz="14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140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57%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175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70%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endParaRPr lang="en-US" sz="1400" baseline="-250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200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80%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dirty="0" smtClean="0">
                <a:solidFill>
                  <a:srgbClr val="000000"/>
                </a:solidFill>
              </a:rPr>
              <a:t>  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2" name="Rectangle 21"/>
          <p:cNvSpPr/>
          <p:nvPr/>
        </p:nvSpPr>
        <p:spPr>
          <a:xfrm>
            <a:off x="2590800" y="61677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*</a:t>
            </a:r>
            <a:r>
              <a:rPr lang="en-US" sz="800" dirty="0" err="1" smtClean="0"/>
              <a:t>Haggag</a:t>
            </a:r>
            <a:r>
              <a:rPr lang="en-US" sz="800" dirty="0" smtClean="0"/>
              <a:t>, F. M., and G. C. Bell. "Measurement of Yield Strength and Flow Properties In Spot Welds and Their </a:t>
            </a:r>
            <a:r>
              <a:rPr lang="en-US" sz="800" dirty="0" err="1" smtClean="0"/>
              <a:t>HAZs</a:t>
            </a:r>
            <a:r>
              <a:rPr lang="en-US" sz="800" dirty="0" smtClean="0"/>
              <a:t> at Various Strain Rates." ASM 3rd International Conference on Trends in Welding Research (1992)</a:t>
            </a:r>
            <a:endParaRPr lang="en-US" sz="800" dirty="0"/>
          </a:p>
        </p:txBody>
      </p:sp>
      <p:sp>
        <p:nvSpPr>
          <p:cNvPr id="24" name="TextBox 23"/>
          <p:cNvSpPr txBox="1"/>
          <p:nvPr/>
        </p:nvSpPr>
        <p:spPr>
          <a:xfrm>
            <a:off x="3924301" y="1166340"/>
            <a:ext cx="1485899" cy="338554"/>
          </a:xfrm>
          <a:prstGeom prst="rect">
            <a:avLst/>
          </a:prstGeom>
          <a:solidFill>
            <a:srgbClr val="0000FF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sz="1600" dirty="0" smtClean="0">
                <a:solidFill>
                  <a:srgbClr val="000000"/>
                </a:solidFill>
              </a:rPr>
              <a:t>σ</a:t>
            </a:r>
            <a:r>
              <a:rPr lang="en-US" sz="1600" baseline="-25000" dirty="0" smtClean="0">
                <a:solidFill>
                  <a:srgbClr val="000000"/>
                </a:solidFill>
              </a:rPr>
              <a:t>max</a:t>
            </a:r>
            <a:r>
              <a:rPr lang="en-US" sz="1600" dirty="0" smtClean="0">
                <a:solidFill>
                  <a:srgbClr val="000000"/>
                </a:solidFill>
              </a:rPr>
              <a:t> = 175 </a:t>
            </a:r>
            <a:r>
              <a:rPr lang="en-US" sz="1600" dirty="0" err="1" smtClean="0">
                <a:solidFill>
                  <a:srgbClr val="000000"/>
                </a:solidFill>
              </a:rPr>
              <a:t>MPa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 bwMode="auto">
          <a:xfrm rot="10800000" flipV="1">
            <a:off x="3924303" y="1504893"/>
            <a:ext cx="723899" cy="55250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5333999" y="3581400"/>
            <a:ext cx="1485899" cy="338554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sz="1600" dirty="0" smtClean="0">
                <a:solidFill>
                  <a:srgbClr val="000000"/>
                </a:solidFill>
              </a:rPr>
              <a:t>σ</a:t>
            </a:r>
            <a:r>
              <a:rPr lang="en-US" sz="1600" baseline="-25000" dirty="0" smtClean="0">
                <a:solidFill>
                  <a:srgbClr val="000000"/>
                </a:solidFill>
              </a:rPr>
              <a:t>max</a:t>
            </a:r>
            <a:r>
              <a:rPr lang="en-US" sz="1600" dirty="0" smtClean="0">
                <a:solidFill>
                  <a:srgbClr val="000000"/>
                </a:solidFill>
              </a:rPr>
              <a:t> = 140 </a:t>
            </a:r>
            <a:r>
              <a:rPr lang="en-US" sz="1600" dirty="0" err="1" smtClean="0">
                <a:solidFill>
                  <a:srgbClr val="000000"/>
                </a:solidFill>
              </a:rPr>
              <a:t>MPa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31" name="Straight Arrow Connector 30"/>
          <p:cNvCxnSpPr>
            <a:stCxn id="30" idx="0"/>
          </p:cNvCxnSpPr>
          <p:nvPr/>
        </p:nvCxnSpPr>
        <p:spPr bwMode="auto">
          <a:xfrm rot="16200000" flipV="1">
            <a:off x="5438774" y="2943225"/>
            <a:ext cx="381000" cy="89535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7" name="TextBox 36"/>
          <p:cNvSpPr txBox="1"/>
          <p:nvPr/>
        </p:nvSpPr>
        <p:spPr>
          <a:xfrm>
            <a:off x="1104901" y="1354723"/>
            <a:ext cx="1485899" cy="338554"/>
          </a:xfrm>
          <a:prstGeom prst="rect">
            <a:avLst/>
          </a:prstGeom>
          <a:solidFill>
            <a:schemeClr val="accent3">
              <a:lumMod val="75000"/>
              <a:alpha val="32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sz="1600" dirty="0" smtClean="0">
                <a:solidFill>
                  <a:srgbClr val="000000"/>
                </a:solidFill>
              </a:rPr>
              <a:t>σ</a:t>
            </a:r>
            <a:r>
              <a:rPr lang="en-US" sz="1600" baseline="-25000" dirty="0" smtClean="0">
                <a:solidFill>
                  <a:srgbClr val="000000"/>
                </a:solidFill>
              </a:rPr>
              <a:t>max</a:t>
            </a:r>
            <a:r>
              <a:rPr lang="en-US" sz="1600" dirty="0" smtClean="0">
                <a:solidFill>
                  <a:srgbClr val="000000"/>
                </a:solidFill>
              </a:rPr>
              <a:t> = 200 </a:t>
            </a:r>
            <a:r>
              <a:rPr lang="en-US" sz="1600" dirty="0" err="1" smtClean="0">
                <a:solidFill>
                  <a:srgbClr val="000000"/>
                </a:solidFill>
              </a:rPr>
              <a:t>MPa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 rot="16200000" flipH="1">
            <a:off x="1604922" y="1857834"/>
            <a:ext cx="828759" cy="533398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"/>
            <a:ext cx="9144000" cy="800100"/>
          </a:xfrm>
        </p:spPr>
        <p:txBody>
          <a:bodyPr>
            <a:noAutofit/>
          </a:bodyPr>
          <a:lstStyle/>
          <a:p>
            <a:r>
              <a:rPr lang="en-US" sz="2800" dirty="0" smtClean="0"/>
              <a:t>Half-Crack Length vs. Number of Cycles </a:t>
            </a:r>
            <a:br>
              <a:rPr lang="en-US" sz="2800" dirty="0" smtClean="0"/>
            </a:br>
            <a:r>
              <a:rPr lang="en-US" sz="2800" dirty="0" smtClean="0"/>
              <a:t>(PB RSW – Weld Nugget Notched)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590800" y="61677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*</a:t>
            </a:r>
            <a:r>
              <a:rPr lang="en-US" sz="800" dirty="0" err="1" smtClean="0"/>
              <a:t>Haggag</a:t>
            </a:r>
            <a:r>
              <a:rPr lang="en-US" sz="800" dirty="0" smtClean="0"/>
              <a:t>, F. M., and G. C. Bell. "Measurement of Yield Strength and Flow Properties In Spot Welds and Their </a:t>
            </a:r>
            <a:r>
              <a:rPr lang="en-US" sz="800" dirty="0" err="1" smtClean="0"/>
              <a:t>HAZs</a:t>
            </a:r>
            <a:r>
              <a:rPr lang="en-US" sz="800" dirty="0" smtClean="0"/>
              <a:t> at Various Strain Rates." ASM 3rd International Conference on Trends in Welding Research (1992)</a:t>
            </a:r>
            <a:endParaRPr lang="en-US" sz="800" dirty="0"/>
          </a:p>
        </p:txBody>
      </p:sp>
      <p:pic>
        <p:nvPicPr>
          <p:cNvPr id="4" name="Picture 3" descr="a v N sampl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1059384"/>
            <a:ext cx="7391397" cy="5036616"/>
          </a:xfrm>
          <a:prstGeom prst="rect">
            <a:avLst/>
          </a:prstGeom>
        </p:spPr>
      </p:pic>
      <p:cxnSp>
        <p:nvCxnSpPr>
          <p:cNvPr id="14" name="Straight Arrow Connector 13"/>
          <p:cNvCxnSpPr/>
          <p:nvPr/>
        </p:nvCxnSpPr>
        <p:spPr bwMode="auto">
          <a:xfrm>
            <a:off x="2819400" y="2503465"/>
            <a:ext cx="1208592" cy="62648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7543800" y="2026411"/>
            <a:ext cx="1543490" cy="830997"/>
          </a:xfrm>
          <a:prstGeom prst="rect">
            <a:avLst/>
          </a:prstGeom>
          <a:solidFill>
            <a:srgbClr val="FFFFFF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RSW Samples</a:t>
            </a:r>
          </a:p>
          <a:p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baseline="-25000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= 140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*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80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57%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100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71%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dirty="0" smtClean="0">
                <a:solidFill>
                  <a:srgbClr val="000000"/>
                </a:solidFill>
              </a:rPr>
              <a:t>  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5143498" y="4520410"/>
            <a:ext cx="2933702" cy="553998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sz="1500" dirty="0" smtClean="0">
                <a:solidFill>
                  <a:srgbClr val="000000"/>
                </a:solidFill>
              </a:rPr>
              <a:t>σ</a:t>
            </a:r>
            <a:r>
              <a:rPr lang="en-US" sz="1500" baseline="-25000" dirty="0" smtClean="0">
                <a:solidFill>
                  <a:srgbClr val="000000"/>
                </a:solidFill>
              </a:rPr>
              <a:t>max</a:t>
            </a:r>
            <a:r>
              <a:rPr lang="en-US" sz="1500" dirty="0" smtClean="0">
                <a:solidFill>
                  <a:srgbClr val="000000"/>
                </a:solidFill>
              </a:rPr>
              <a:t> = 80 </a:t>
            </a:r>
            <a:r>
              <a:rPr lang="en-US" sz="1500" dirty="0" err="1" smtClean="0">
                <a:solidFill>
                  <a:srgbClr val="000000"/>
                </a:solidFill>
              </a:rPr>
              <a:t>MPa</a:t>
            </a:r>
            <a:endParaRPr lang="en-US" sz="1500" dirty="0" smtClean="0">
              <a:solidFill>
                <a:srgbClr val="000000"/>
              </a:solidFill>
            </a:endParaRPr>
          </a:p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(Notch in Center of Weld Nugget)</a:t>
            </a:r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36" name="Straight Arrow Connector 35"/>
          <p:cNvCxnSpPr>
            <a:stCxn id="35" idx="0"/>
          </p:cNvCxnSpPr>
          <p:nvPr/>
        </p:nvCxnSpPr>
        <p:spPr bwMode="auto">
          <a:xfrm rot="16200000" flipV="1">
            <a:off x="5649504" y="3559564"/>
            <a:ext cx="950144" cy="971547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1229808" y="1918689"/>
            <a:ext cx="2961192" cy="553998"/>
          </a:xfrm>
          <a:prstGeom prst="rect">
            <a:avLst/>
          </a:prstGeom>
          <a:solidFill>
            <a:schemeClr val="accent3">
              <a:alpha val="32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sz="1500" dirty="0" smtClean="0">
                <a:solidFill>
                  <a:srgbClr val="000000"/>
                </a:solidFill>
              </a:rPr>
              <a:t>σ</a:t>
            </a:r>
            <a:r>
              <a:rPr lang="en-US" sz="1500" baseline="-25000" dirty="0" smtClean="0">
                <a:solidFill>
                  <a:srgbClr val="000000"/>
                </a:solidFill>
              </a:rPr>
              <a:t>max</a:t>
            </a:r>
            <a:r>
              <a:rPr lang="en-US" sz="1500" dirty="0" smtClean="0">
                <a:solidFill>
                  <a:srgbClr val="000000"/>
                </a:solidFill>
              </a:rPr>
              <a:t> = 100 </a:t>
            </a:r>
            <a:r>
              <a:rPr lang="en-US" sz="1500" dirty="0" err="1" smtClean="0">
                <a:solidFill>
                  <a:srgbClr val="000000"/>
                </a:solidFill>
              </a:rPr>
              <a:t>MPa</a:t>
            </a:r>
            <a:endParaRPr lang="en-US" sz="1500" dirty="0" smtClean="0">
              <a:solidFill>
                <a:srgbClr val="000000"/>
              </a:solidFill>
            </a:endParaRPr>
          </a:p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(Notch in Center of Weld Nugget)</a:t>
            </a:r>
          </a:p>
          <a:p>
            <a:pPr algn="ctr"/>
            <a:endParaRPr lang="en-US" sz="1500" dirty="0">
              <a:solidFill>
                <a:srgbClr val="000000"/>
              </a:solidFill>
            </a:endParaRPr>
          </a:p>
        </p:txBody>
      </p:sp>
      <p:grpSp>
        <p:nvGrpSpPr>
          <p:cNvPr id="12" name="Group 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3" name="Picture 12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300"/>
            <a:ext cx="9144000" cy="800100"/>
          </a:xfrm>
        </p:spPr>
        <p:txBody>
          <a:bodyPr>
            <a:noAutofit/>
          </a:bodyPr>
          <a:lstStyle/>
          <a:p>
            <a:r>
              <a:rPr lang="en-US" sz="2800" dirty="0" smtClean="0"/>
              <a:t>Half-Crack Length vs. Number of Cycles </a:t>
            </a:r>
            <a:br>
              <a:rPr lang="en-US" sz="2800" dirty="0" smtClean="0"/>
            </a:br>
            <a:r>
              <a:rPr lang="en-US" sz="2800" dirty="0" smtClean="0"/>
              <a:t>(PB RSW - HAZ Notched)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2590800" y="61677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*</a:t>
            </a:r>
            <a:r>
              <a:rPr lang="en-US" sz="800" dirty="0" err="1" smtClean="0"/>
              <a:t>Haggag</a:t>
            </a:r>
            <a:r>
              <a:rPr lang="en-US" sz="800" dirty="0" smtClean="0"/>
              <a:t>, F. M., and G. C. Bell. "Measurement of Yield Strength and Flow Properties In Spot Welds and Their </a:t>
            </a:r>
            <a:r>
              <a:rPr lang="en-US" sz="800" dirty="0" err="1" smtClean="0"/>
              <a:t>HAZs</a:t>
            </a:r>
            <a:r>
              <a:rPr lang="en-US" sz="800" dirty="0" smtClean="0"/>
              <a:t> at Various Strain Rates." ASM 3rd International Conference on Trends in Welding Research (1992)</a:t>
            </a:r>
            <a:endParaRPr lang="en-US" sz="800" dirty="0"/>
          </a:p>
        </p:txBody>
      </p:sp>
      <p:pic>
        <p:nvPicPr>
          <p:cNvPr id="4" name="Picture 3" descr="a v N sample 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1" y="983185"/>
            <a:ext cx="7391397" cy="5036615"/>
          </a:xfrm>
          <a:prstGeom prst="rect">
            <a:avLst/>
          </a:prstGeom>
        </p:spPr>
      </p:pic>
      <p:cxnSp>
        <p:nvCxnSpPr>
          <p:cNvPr id="14" name="Straight Arrow Connector 13"/>
          <p:cNvCxnSpPr>
            <a:stCxn id="23" idx="2"/>
          </p:cNvCxnSpPr>
          <p:nvPr/>
        </p:nvCxnSpPr>
        <p:spPr bwMode="auto">
          <a:xfrm rot="16200000" flipH="1">
            <a:off x="2639535" y="2067944"/>
            <a:ext cx="438582" cy="987948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Rectangle 19"/>
          <p:cNvSpPr/>
          <p:nvPr/>
        </p:nvSpPr>
        <p:spPr>
          <a:xfrm>
            <a:off x="7543800" y="1950212"/>
            <a:ext cx="1543490" cy="830997"/>
          </a:xfrm>
          <a:prstGeom prst="rect">
            <a:avLst/>
          </a:prstGeom>
          <a:solidFill>
            <a:srgbClr val="FFFFFF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200" b="1" dirty="0" smtClean="0">
                <a:solidFill>
                  <a:srgbClr val="000000"/>
                </a:solidFill>
              </a:rPr>
              <a:t>RSW Samples</a:t>
            </a:r>
          </a:p>
          <a:p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baseline="-25000" dirty="0" smtClean="0">
                <a:solidFill>
                  <a:srgbClr val="000000"/>
                </a:solidFill>
              </a:rPr>
              <a:t> </a:t>
            </a:r>
            <a:r>
              <a:rPr lang="en-US" sz="1200" dirty="0" smtClean="0">
                <a:solidFill>
                  <a:srgbClr val="000000"/>
                </a:solidFill>
              </a:rPr>
              <a:t>= 140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*</a:t>
            </a:r>
          </a:p>
          <a:p>
            <a:r>
              <a:rPr lang="en-US" sz="1200" dirty="0" smtClean="0">
                <a:solidFill>
                  <a:srgbClr val="000000"/>
                </a:solidFill>
              </a:rPr>
              <a:t>80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57%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endParaRPr lang="en-US" sz="1200" baseline="-25000" dirty="0" smtClean="0">
              <a:solidFill>
                <a:srgbClr val="000000"/>
              </a:solidFill>
            </a:endParaRPr>
          </a:p>
          <a:p>
            <a:r>
              <a:rPr lang="en-US" sz="1200" dirty="0" smtClean="0">
                <a:solidFill>
                  <a:srgbClr val="000000"/>
                </a:solidFill>
              </a:rPr>
              <a:t>100 </a:t>
            </a:r>
            <a:r>
              <a:rPr lang="en-US" sz="1200" dirty="0" err="1" smtClean="0">
                <a:solidFill>
                  <a:srgbClr val="000000"/>
                </a:solidFill>
              </a:rPr>
              <a:t>MPa</a:t>
            </a:r>
            <a:r>
              <a:rPr lang="en-US" sz="1200" dirty="0" smtClean="0">
                <a:solidFill>
                  <a:srgbClr val="000000"/>
                </a:solidFill>
              </a:rPr>
              <a:t> = 71% </a:t>
            </a:r>
            <a:r>
              <a:rPr sz="1200" dirty="0" smtClean="0">
                <a:solidFill>
                  <a:srgbClr val="000000"/>
                </a:solidFill>
              </a:rPr>
              <a:t>σ</a:t>
            </a:r>
            <a:r>
              <a:rPr lang="en-US" sz="12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200" dirty="0" smtClean="0">
                <a:solidFill>
                  <a:srgbClr val="000000"/>
                </a:solidFill>
              </a:rPr>
              <a:t>  </a:t>
            </a:r>
            <a:endParaRPr lang="en-US" sz="1200" dirty="0" smtClean="0"/>
          </a:p>
          <a:p>
            <a:endParaRPr lang="en-US" sz="1200" dirty="0"/>
          </a:p>
        </p:txBody>
      </p:sp>
      <p:sp>
        <p:nvSpPr>
          <p:cNvPr id="23" name="TextBox 22"/>
          <p:cNvSpPr txBox="1"/>
          <p:nvPr/>
        </p:nvSpPr>
        <p:spPr>
          <a:xfrm>
            <a:off x="1376904" y="1557797"/>
            <a:ext cx="1975896" cy="784830"/>
          </a:xfrm>
          <a:prstGeom prst="rect">
            <a:avLst/>
          </a:prstGeom>
          <a:solidFill>
            <a:schemeClr val="accent3">
              <a:alpha val="32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sz="1500" dirty="0" smtClean="0">
                <a:solidFill>
                  <a:srgbClr val="000000"/>
                </a:solidFill>
              </a:rPr>
              <a:t>σ</a:t>
            </a:r>
            <a:r>
              <a:rPr lang="en-US" sz="1500" baseline="-25000" dirty="0" smtClean="0">
                <a:solidFill>
                  <a:srgbClr val="000000"/>
                </a:solidFill>
              </a:rPr>
              <a:t>max</a:t>
            </a:r>
            <a:r>
              <a:rPr lang="en-US" sz="1500" dirty="0" smtClean="0">
                <a:solidFill>
                  <a:srgbClr val="000000"/>
                </a:solidFill>
              </a:rPr>
              <a:t> = 100 </a:t>
            </a:r>
            <a:r>
              <a:rPr lang="en-US" sz="1500" dirty="0" err="1" smtClean="0">
                <a:solidFill>
                  <a:srgbClr val="000000"/>
                </a:solidFill>
              </a:rPr>
              <a:t>MPa</a:t>
            </a:r>
            <a:endParaRPr lang="en-US" sz="1500" dirty="0" smtClean="0">
              <a:solidFill>
                <a:srgbClr val="000000"/>
              </a:solidFill>
            </a:endParaRPr>
          </a:p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(Notch in Edge of Weld </a:t>
            </a:r>
          </a:p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Nugget/HAZ)</a:t>
            </a:r>
          </a:p>
          <a:p>
            <a:pPr algn="ctr"/>
            <a:endParaRPr lang="en-US" sz="1500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352800" y="4649478"/>
            <a:ext cx="3200400" cy="553998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sz="1500" dirty="0" smtClean="0">
                <a:solidFill>
                  <a:srgbClr val="000000"/>
                </a:solidFill>
              </a:rPr>
              <a:t>σ</a:t>
            </a:r>
            <a:r>
              <a:rPr lang="en-US" sz="1500" baseline="-25000" dirty="0" smtClean="0">
                <a:solidFill>
                  <a:srgbClr val="000000"/>
                </a:solidFill>
              </a:rPr>
              <a:t>max</a:t>
            </a:r>
            <a:r>
              <a:rPr lang="en-US" sz="1500" dirty="0" smtClean="0">
                <a:solidFill>
                  <a:srgbClr val="000000"/>
                </a:solidFill>
              </a:rPr>
              <a:t> = 80 </a:t>
            </a:r>
            <a:r>
              <a:rPr lang="en-US" sz="1500" dirty="0" err="1" smtClean="0">
                <a:solidFill>
                  <a:srgbClr val="000000"/>
                </a:solidFill>
              </a:rPr>
              <a:t>MPa</a:t>
            </a:r>
            <a:endParaRPr lang="en-US" sz="1500" dirty="0" smtClean="0">
              <a:solidFill>
                <a:srgbClr val="000000"/>
              </a:solidFill>
            </a:endParaRPr>
          </a:p>
          <a:p>
            <a:pPr algn="ctr"/>
            <a:r>
              <a:rPr lang="en-US" sz="1500" dirty="0" smtClean="0">
                <a:solidFill>
                  <a:srgbClr val="000000"/>
                </a:solidFill>
              </a:rPr>
              <a:t>(Notch in Edge of Weld Nugget/HAZ)</a:t>
            </a:r>
          </a:p>
          <a:p>
            <a:pPr algn="ctr"/>
            <a:endParaRPr lang="en-US" sz="1500" dirty="0">
              <a:solidFill>
                <a:srgbClr val="000000"/>
              </a:solidFill>
            </a:endParaRPr>
          </a:p>
        </p:txBody>
      </p:sp>
      <p:cxnSp>
        <p:nvCxnSpPr>
          <p:cNvPr id="38" name="Straight Arrow Connector 37"/>
          <p:cNvCxnSpPr/>
          <p:nvPr/>
        </p:nvCxnSpPr>
        <p:spPr bwMode="auto">
          <a:xfrm rot="16200000" flipV="1">
            <a:off x="4067842" y="3764320"/>
            <a:ext cx="1003012" cy="767304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" name="Group 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3" name="Picture 12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4572000"/>
          </a:xfrm>
        </p:spPr>
        <p:txBody>
          <a:bodyPr/>
          <a:lstStyle/>
          <a:p>
            <a:r>
              <a:rPr lang="en-US" sz="2500" b="0" dirty="0" smtClean="0"/>
              <a:t>Determine crack growth rates of small fatigue cracks in the fusion zone, heat-affected zone and base material of the resistance spot welded aluminum</a:t>
            </a:r>
          </a:p>
          <a:p>
            <a:pPr lvl="1"/>
            <a:r>
              <a:rPr lang="en-US" sz="2100" b="0" dirty="0" smtClean="0"/>
              <a:t>Accomplished with constant amplitude </a:t>
            </a:r>
            <a:r>
              <a:rPr lang="en-US" sz="2100" b="0" dirty="0" err="1" smtClean="0"/>
              <a:t>uniaxial</a:t>
            </a:r>
            <a:r>
              <a:rPr lang="en-US" sz="2100" b="0" dirty="0" smtClean="0"/>
              <a:t> fatigue testing</a:t>
            </a:r>
          </a:p>
          <a:p>
            <a:pPr lvl="1"/>
            <a:r>
              <a:rPr lang="en-US" sz="2100" b="0" dirty="0" smtClean="0"/>
              <a:t>Crack growth is measured optically</a:t>
            </a:r>
          </a:p>
          <a:p>
            <a:r>
              <a:rPr lang="en-US" sz="2500" b="0" dirty="0" smtClean="0"/>
              <a:t>Understand the influence of the microstructure on the fatigue crack growth rate</a:t>
            </a:r>
          </a:p>
          <a:p>
            <a:r>
              <a:rPr lang="en-US" sz="2500" b="0" dirty="0" smtClean="0"/>
              <a:t>Apply a new model to</a:t>
            </a:r>
          </a:p>
          <a:p>
            <a:pPr>
              <a:buNone/>
            </a:pPr>
            <a:r>
              <a:rPr lang="en-US" sz="2500" b="0" dirty="0" smtClean="0"/>
              <a:t>    small fatigue crack growth</a:t>
            </a:r>
          </a:p>
        </p:txBody>
      </p:sp>
      <p:pic>
        <p:nvPicPr>
          <p:cNvPr id="5" name="Picture 4" descr="W1.png"/>
          <p:cNvPicPr>
            <a:picLocks noChangeAspect="1"/>
          </p:cNvPicPr>
          <p:nvPr/>
        </p:nvPicPr>
        <p:blipFill>
          <a:blip r:embed="rId3"/>
          <a:srcRect t="11111" b="15556"/>
          <a:stretch>
            <a:fillRect/>
          </a:stretch>
        </p:blipFill>
        <p:spPr>
          <a:xfrm>
            <a:off x="4572000" y="3581400"/>
            <a:ext cx="4343400" cy="2388870"/>
          </a:xfrm>
          <a:prstGeom prst="rect">
            <a:avLst/>
          </a:prstGeom>
        </p:spPr>
      </p:pic>
      <p:grpSp>
        <p:nvGrpSpPr>
          <p:cNvPr id="4" name="Group 16"/>
          <p:cNvGrpSpPr/>
          <p:nvPr/>
        </p:nvGrpSpPr>
        <p:grpSpPr>
          <a:xfrm>
            <a:off x="7961927" y="5482308"/>
            <a:ext cx="877273" cy="374439"/>
            <a:chOff x="7924800" y="5188161"/>
            <a:chExt cx="877273" cy="374439"/>
          </a:xfrm>
          <a:solidFill>
            <a:srgbClr val="FFFFFF"/>
          </a:solidFill>
        </p:grpSpPr>
        <p:sp>
          <p:nvSpPr>
            <p:cNvPr id="7" name="Rectangle 6"/>
            <p:cNvSpPr/>
            <p:nvPr/>
          </p:nvSpPr>
          <p:spPr bwMode="auto">
            <a:xfrm>
              <a:off x="7924800" y="5188161"/>
              <a:ext cx="877273" cy="374439"/>
            </a:xfrm>
            <a:prstGeom prst="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8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61400" y="5268453"/>
              <a:ext cx="5937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2 mm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grpSp>
          <p:nvGrpSpPr>
            <p:cNvPr id="6" name="Group 16"/>
            <p:cNvGrpSpPr/>
            <p:nvPr/>
          </p:nvGrpSpPr>
          <p:grpSpPr>
            <a:xfrm>
              <a:off x="8061400" y="5351149"/>
              <a:ext cx="593799" cy="141811"/>
              <a:chOff x="5692073" y="4201180"/>
              <a:chExt cx="954858" cy="129660"/>
            </a:xfrm>
            <a:grpFill/>
          </p:grpSpPr>
          <p:grpSp>
            <p:nvGrpSpPr>
              <p:cNvPr id="8" name="Group 18"/>
              <p:cNvGrpSpPr/>
              <p:nvPr/>
            </p:nvGrpSpPr>
            <p:grpSpPr>
              <a:xfrm>
                <a:off x="5692073" y="4330840"/>
                <a:ext cx="954858" cy="0"/>
                <a:chOff x="5692073" y="4330840"/>
                <a:chExt cx="954858" cy="0"/>
              </a:xfrm>
              <a:grpFill/>
            </p:grpSpPr>
            <p:cxnSp>
              <p:nvCxnSpPr>
                <p:cNvPr id="13" name="Straight Connector 12"/>
                <p:cNvCxnSpPr/>
                <p:nvPr/>
              </p:nvCxnSpPr>
              <p:spPr bwMode="auto">
                <a:xfrm flipH="1">
                  <a:off x="5692073" y="4330840"/>
                  <a:ext cx="325029" cy="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Connector 13"/>
                <p:cNvCxnSpPr/>
                <p:nvPr/>
              </p:nvCxnSpPr>
              <p:spPr bwMode="auto">
                <a:xfrm flipH="1">
                  <a:off x="5996872" y="4330840"/>
                  <a:ext cx="325029" cy="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Straight Connector 14"/>
                <p:cNvCxnSpPr/>
                <p:nvPr/>
              </p:nvCxnSpPr>
              <p:spPr bwMode="auto">
                <a:xfrm flipH="1">
                  <a:off x="6321902" y="4330840"/>
                  <a:ext cx="325029" cy="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1" name="Straight Connector 10"/>
              <p:cNvCxnSpPr/>
              <p:nvPr/>
            </p:nvCxnSpPr>
            <p:spPr bwMode="auto">
              <a:xfrm flipV="1">
                <a:off x="5692073" y="4201180"/>
                <a:ext cx="0" cy="129660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 bwMode="auto">
              <a:xfrm flipV="1">
                <a:off x="6646931" y="4201180"/>
                <a:ext cx="0" cy="129660"/>
              </a:xfrm>
              <a:prstGeom prst="line">
                <a:avLst/>
              </a:prstGeom>
              <a:grpFill/>
              <a:ln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" name="Group 15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8" name="Picture 17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Crack Initiation vs. Maximum Stress</a:t>
            </a:r>
            <a:endParaRPr lang="en-US" dirty="0"/>
          </a:p>
        </p:txBody>
      </p:sp>
      <p:pic>
        <p:nvPicPr>
          <p:cNvPr id="5" name="Picture 4" descr="No v max stre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15" y="1219200"/>
            <a:ext cx="6857997" cy="4673149"/>
          </a:xfrm>
          <a:prstGeom prst="rect">
            <a:avLst/>
          </a:prstGeom>
        </p:spPr>
      </p:pic>
      <p:grpSp>
        <p:nvGrpSpPr>
          <p:cNvPr id="3" name="Group 12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7" name="Picture 6" descr="StackedBlockMwrapped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Crack Initiation vs. Maximum Stress</a:t>
            </a:r>
            <a:endParaRPr lang="en-US" dirty="0"/>
          </a:p>
        </p:txBody>
      </p:sp>
      <p:pic>
        <p:nvPicPr>
          <p:cNvPr id="5" name="Picture 4" descr="No v max stres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15" y="1219200"/>
            <a:ext cx="6857997" cy="4673149"/>
          </a:xfrm>
          <a:prstGeom prst="rect">
            <a:avLst/>
          </a:prstGeom>
        </p:spPr>
      </p:pic>
      <p:grpSp>
        <p:nvGrpSpPr>
          <p:cNvPr id="3" name="Group 12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7" name="Picture 6" descr="StackedBlockMwrapped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876300"/>
          </a:xfrm>
        </p:spPr>
        <p:txBody>
          <a:bodyPr>
            <a:normAutofit/>
          </a:bodyPr>
          <a:lstStyle/>
          <a:p>
            <a:r>
              <a:rPr lang="en-US" dirty="0" smtClean="0"/>
              <a:t>Crack Aspect Ratio</a:t>
            </a:r>
            <a:endParaRPr lang="en-US" dirty="0"/>
          </a:p>
        </p:txBody>
      </p:sp>
      <p:grpSp>
        <p:nvGrpSpPr>
          <p:cNvPr id="3" name="Group 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6" name="Picture 5" descr="StackedBlockMwrapped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  <p:pic>
        <p:nvPicPr>
          <p:cNvPr id="9" name="Picture 8" descr="crack profile scaled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14400"/>
            <a:ext cx="9144000" cy="272924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540000">
            <a:off x="240025" y="4294767"/>
            <a:ext cx="3170767" cy="133692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67200" y="3643643"/>
            <a:ext cx="434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Calculate our a/c ratio in this case to be approximately 0.6</a:t>
            </a:r>
          </a:p>
        </p:txBody>
      </p:sp>
      <p:pic>
        <p:nvPicPr>
          <p:cNvPr id="10" name="Picture 9" descr="aspect ratio graph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7200" y="4267200"/>
            <a:ext cx="3195722" cy="21776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>
            <a:noAutofit/>
          </a:bodyPr>
          <a:lstStyle/>
          <a:p>
            <a:r>
              <a:rPr lang="en-US" sz="3400" dirty="0" smtClean="0"/>
              <a:t>Crack Aspect Ratio: Measured “a” vs. measured “</a:t>
            </a:r>
            <a:r>
              <a:rPr lang="en-US" sz="3400" dirty="0" err="1" smtClean="0"/>
              <a:t>c</a:t>
            </a:r>
            <a:r>
              <a:rPr lang="en-US" sz="3400" dirty="0" smtClean="0"/>
              <a:t>”</a:t>
            </a:r>
            <a:endParaRPr lang="en-US" sz="3400" dirty="0"/>
          </a:p>
        </p:txBody>
      </p:sp>
      <p:pic>
        <p:nvPicPr>
          <p:cNvPr id="4" name="Picture 3" descr="aspect ratio graph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263706"/>
            <a:ext cx="6705600" cy="45693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1800" y="2352764"/>
            <a:ext cx="24521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-Ratio a/c remains</a:t>
            </a:r>
          </a:p>
          <a:p>
            <a:r>
              <a:rPr lang="en-US" dirty="0" smtClean="0"/>
              <a:t>approximately constant</a:t>
            </a:r>
          </a:p>
          <a:p>
            <a:r>
              <a:rPr lang="en-US" dirty="0" smtClean="0"/>
              <a:t>-Slope yields a/c = 0.612</a:t>
            </a:r>
            <a:endParaRPr lang="en-US" dirty="0"/>
          </a:p>
        </p:txBody>
      </p:sp>
      <p:grpSp>
        <p:nvGrpSpPr>
          <p:cNvPr id="3" name="Group 1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8" name="Picture 7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1" y="0"/>
            <a:ext cx="9143999" cy="762000"/>
          </a:xfrm>
        </p:spPr>
        <p:txBody>
          <a:bodyPr>
            <a:normAutofit/>
          </a:bodyPr>
          <a:lstStyle/>
          <a:p>
            <a:r>
              <a:rPr lang="en-US" dirty="0" smtClean="0"/>
              <a:t>Stress Intensity Factor</a:t>
            </a:r>
            <a:endParaRPr lang="en-US" dirty="0"/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310434" y="862235"/>
          <a:ext cx="5405438" cy="4040188"/>
        </p:xfrm>
        <a:graphic>
          <a:graphicData uri="http://schemas.openxmlformats.org/presentationml/2006/ole">
            <p:oleObj spid="_x0000_s63490" name="Equation" r:id="rId3" imgW="3517900" imgH="2628900" progId="Equation.3">
              <p:embed/>
            </p:oleObj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540000">
            <a:off x="5728136" y="791592"/>
            <a:ext cx="3403600" cy="14351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311150" y="4973638"/>
          <a:ext cx="7524750" cy="906462"/>
        </p:xfrm>
        <a:graphic>
          <a:graphicData uri="http://schemas.openxmlformats.org/presentationml/2006/ole">
            <p:oleObj spid="_x0000_s63491" name="Equation" r:id="rId5" imgW="5588000" imgH="673100" progId="Equation.3">
              <p:embed/>
            </p:oleObj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/>
        </p:nvGraphicFramePr>
        <p:xfrm>
          <a:off x="6444343" y="2882329"/>
          <a:ext cx="2242457" cy="762000"/>
        </p:xfrm>
        <a:graphic>
          <a:graphicData uri="http://schemas.openxmlformats.org/presentationml/2006/ole">
            <p:oleObj spid="_x0000_s63492" name="Equation" r:id="rId6" imgW="1308100" imgH="444500" progId="Equation.3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886200" y="6519446"/>
            <a:ext cx="525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800" dirty="0" smtClean="0"/>
              <a:t>Newman, J C, and I S Raju. “Stress-intensity factor equations for cracks in three-dimensional finite bodies subjected to tension and bending loads.” </a:t>
            </a:r>
            <a:r>
              <a:rPr sz="800" i="1" dirty="0" smtClean="0"/>
              <a:t>Nasa Technical Memorandum</a:t>
            </a:r>
            <a:r>
              <a:rPr sz="800" dirty="0" smtClean="0"/>
              <a:t> April (1984) : n. pag.</a:t>
            </a:r>
            <a:endParaRPr lang="en-US" sz="800" dirty="0"/>
          </a:p>
        </p:txBody>
      </p:sp>
      <p:grpSp>
        <p:nvGrpSpPr>
          <p:cNvPr id="2" name="Group 1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1" name="Picture 10" descr="StackedBlockMwrapped.tif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8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3048000" y="2678668"/>
            <a:ext cx="76200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895600" y="3505200"/>
            <a:ext cx="76200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733800" y="4355068"/>
            <a:ext cx="1982072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38200" y="5574268"/>
            <a:ext cx="3048000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2362200" y="1676400"/>
            <a:ext cx="1676400" cy="579884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sz="4000" dirty="0" smtClean="0"/>
              <a:t>FCG Rate vs. Stress Intensity Factor</a:t>
            </a:r>
            <a:endParaRPr lang="en-US" sz="4000" dirty="0"/>
          </a:p>
        </p:txBody>
      </p:sp>
      <p:sp>
        <p:nvSpPr>
          <p:cNvPr id="24" name="Rectangle 23"/>
          <p:cNvSpPr/>
          <p:nvPr/>
        </p:nvSpPr>
        <p:spPr>
          <a:xfrm>
            <a:off x="2590800" y="61677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*</a:t>
            </a:r>
            <a:r>
              <a:rPr lang="en-US" sz="800" dirty="0" err="1" smtClean="0"/>
              <a:t>Haggag</a:t>
            </a:r>
            <a:r>
              <a:rPr lang="en-US" sz="800" dirty="0" smtClean="0"/>
              <a:t>, F. M., and G. C. Bell. "Measurement of Yield Strength and Flow Properties In Spot Welds and Their </a:t>
            </a:r>
            <a:r>
              <a:rPr lang="en-US" sz="800" dirty="0" err="1" smtClean="0"/>
              <a:t>HAZs</a:t>
            </a:r>
            <a:r>
              <a:rPr lang="en-US" sz="800" dirty="0" smtClean="0"/>
              <a:t> at Various Strain Rates." ASM 3rd International Conference on Trends in Welding Research (1992)</a:t>
            </a:r>
            <a:endParaRPr lang="en-US" sz="800" dirty="0"/>
          </a:p>
        </p:txBody>
      </p:sp>
      <p:pic>
        <p:nvPicPr>
          <p:cNvPr id="4" name="Picture 3" descr="dadN v delK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609600"/>
            <a:ext cx="7543797" cy="514805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95349" y="2455783"/>
            <a:ext cx="1695451" cy="584776"/>
          </a:xfrm>
          <a:prstGeom prst="rect">
            <a:avLst/>
          </a:prstGeom>
          <a:solidFill>
            <a:schemeClr val="accent3">
              <a:lumMod val="50000"/>
              <a:alpha val="56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Notch in Center of 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Weld Nugget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V="1">
            <a:off x="2590801" y="2743200"/>
            <a:ext cx="533399" cy="73349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876800" y="1997571"/>
            <a:ext cx="2552702" cy="338554"/>
          </a:xfrm>
          <a:prstGeom prst="rect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Notch on Edge of WN / HAZ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V="1">
            <a:off x="4876800" y="2344817"/>
            <a:ext cx="609600" cy="398382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Rectangle 24"/>
          <p:cNvSpPr/>
          <p:nvPr/>
        </p:nvSpPr>
        <p:spPr>
          <a:xfrm>
            <a:off x="7600510" y="2310824"/>
            <a:ext cx="1543490" cy="1169551"/>
          </a:xfrm>
          <a:prstGeom prst="rect">
            <a:avLst/>
          </a:prstGeom>
          <a:solidFill>
            <a:srgbClr val="0000FF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PB Samples</a:t>
            </a:r>
          </a:p>
          <a:p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baseline="-250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= 247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endParaRPr lang="en-US" sz="14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140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57%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175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70%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endParaRPr lang="en-US" sz="1400" baseline="-250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200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80%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dirty="0" smtClean="0">
                <a:solidFill>
                  <a:srgbClr val="000000"/>
                </a:solidFill>
              </a:rPr>
              <a:t>  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6" name="Rectangle 25"/>
          <p:cNvSpPr/>
          <p:nvPr/>
        </p:nvSpPr>
        <p:spPr>
          <a:xfrm>
            <a:off x="7600510" y="838200"/>
            <a:ext cx="1543490" cy="1169551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T4 Samples</a:t>
            </a:r>
          </a:p>
          <a:p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baseline="-250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= 179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endParaRPr lang="en-US" sz="14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120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68%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130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74%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endParaRPr lang="en-US" sz="1400" baseline="-250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140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80%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7" name="Rectangle 26"/>
          <p:cNvSpPr/>
          <p:nvPr/>
        </p:nvSpPr>
        <p:spPr>
          <a:xfrm>
            <a:off x="7600510" y="3717428"/>
            <a:ext cx="1543490" cy="954107"/>
          </a:xfrm>
          <a:prstGeom prst="rect">
            <a:avLst/>
          </a:prstGeom>
          <a:solidFill>
            <a:schemeClr val="accent3">
              <a:lumMod val="50000"/>
              <a:alpha val="32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RSW Samples</a:t>
            </a:r>
          </a:p>
          <a:p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baseline="-250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= 140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*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80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57%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endParaRPr lang="en-US" sz="1400" baseline="-250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100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71%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dirty="0" smtClean="0">
                <a:solidFill>
                  <a:srgbClr val="000000"/>
                </a:solidFill>
              </a:rPr>
              <a:t>  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8" name="Rectangle 27"/>
          <p:cNvSpPr/>
          <p:nvPr/>
        </p:nvSpPr>
        <p:spPr>
          <a:xfrm>
            <a:off x="7600510" y="4823935"/>
            <a:ext cx="1543490" cy="738664"/>
          </a:xfrm>
          <a:prstGeom prst="rect">
            <a:avLst/>
          </a:prstGeom>
          <a:solidFill>
            <a:srgbClr val="660066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HAZ Notched </a:t>
            </a:r>
          </a:p>
          <a:p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baseline="-250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= 140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*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80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57%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endParaRPr lang="en-US" sz="1400" baseline="-25000" dirty="0" smtClean="0">
              <a:solidFill>
                <a:srgbClr val="000000"/>
              </a:solidFill>
            </a:endParaRPr>
          </a:p>
          <a:p>
            <a:endParaRPr lang="en-US" sz="1400" dirty="0"/>
          </a:p>
        </p:txBody>
      </p:sp>
      <p:grpSp>
        <p:nvGrpSpPr>
          <p:cNvPr id="14" name="Group 12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5" name="Picture 14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8" name="Text Box 4"/>
          <p:cNvSpPr txBox="1">
            <a:spLocks noChangeArrowheads="1"/>
          </p:cNvSpPr>
          <p:nvPr/>
        </p:nvSpPr>
        <p:spPr bwMode="auto">
          <a:xfrm>
            <a:off x="0" y="133350"/>
            <a:ext cx="91440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sz="3000" b="1" dirty="0" smtClean="0">
                <a:solidFill>
                  <a:srgbClr val="000000"/>
                </a:solidFill>
                <a:latin typeface="Arial" charset="0"/>
              </a:rPr>
              <a:t>Small Crack Growth Model – “</a:t>
            </a:r>
            <a:r>
              <a:rPr lang="en-US" sz="3000" b="1" dirty="0" err="1" smtClean="0">
                <a:solidFill>
                  <a:srgbClr val="000000"/>
                </a:solidFill>
                <a:latin typeface="Arial" charset="0"/>
              </a:rPr>
              <a:t>Shyam</a:t>
            </a:r>
            <a:r>
              <a:rPr lang="en-US" sz="3000" b="1" dirty="0" smtClean="0">
                <a:solidFill>
                  <a:srgbClr val="000000"/>
                </a:solidFill>
                <a:latin typeface="Arial" charset="0"/>
              </a:rPr>
              <a:t>” Model*</a:t>
            </a:r>
            <a:endParaRPr lang="en-US" sz="3000" b="1" dirty="0">
              <a:solidFill>
                <a:srgbClr val="000000"/>
              </a:solidFill>
              <a:latin typeface="Arial" charset="0"/>
            </a:endParaRPr>
          </a:p>
        </p:txBody>
      </p:sp>
      <p:graphicFrame>
        <p:nvGraphicFramePr>
          <p:cNvPr id="74756" name="Object 4"/>
          <p:cNvGraphicFramePr>
            <a:graphicFrameLocks noChangeAspect="1"/>
          </p:cNvGraphicFramePr>
          <p:nvPr/>
        </p:nvGraphicFramePr>
        <p:xfrm>
          <a:off x="4641734" y="1843372"/>
          <a:ext cx="2444866" cy="823628"/>
        </p:xfrm>
        <a:graphic>
          <a:graphicData uri="http://schemas.openxmlformats.org/presentationml/2006/ole">
            <p:oleObj spid="_x0000_s73730" name="Equation" r:id="rId4" imgW="1054100" imgH="355600" progId="Equation.3">
              <p:embed/>
            </p:oleObj>
          </a:graphicData>
        </a:graphic>
      </p:graphicFrame>
      <p:sp>
        <p:nvSpPr>
          <p:cNvPr id="74762" name="Text Box 11"/>
          <p:cNvSpPr txBox="1">
            <a:spLocks noChangeArrowheads="1"/>
          </p:cNvSpPr>
          <p:nvPr/>
        </p:nvSpPr>
        <p:spPr bwMode="auto">
          <a:xfrm>
            <a:off x="8010175" y="1342995"/>
            <a:ext cx="89604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</a:rPr>
              <a:t>where</a:t>
            </a:r>
          </a:p>
        </p:txBody>
      </p:sp>
      <p:graphicFrame>
        <p:nvGraphicFramePr>
          <p:cNvPr id="74757" name="Object 5"/>
          <p:cNvGraphicFramePr>
            <a:graphicFrameLocks noChangeAspect="1"/>
          </p:cNvGraphicFramePr>
          <p:nvPr/>
        </p:nvGraphicFramePr>
        <p:xfrm>
          <a:off x="7772400" y="1743105"/>
          <a:ext cx="1219200" cy="958848"/>
        </p:xfrm>
        <a:graphic>
          <a:graphicData uri="http://schemas.openxmlformats.org/presentationml/2006/ole">
            <p:oleObj spid="_x0000_s73731" name="Equation" r:id="rId5" imgW="7315200" imgH="6223000" progId="Equation.3">
              <p:embed/>
            </p:oleObj>
          </a:graphicData>
        </a:graphic>
      </p:graphicFrame>
      <p:sp>
        <p:nvSpPr>
          <p:cNvPr id="74766" name="Text Box 21"/>
          <p:cNvSpPr txBox="1">
            <a:spLocks noChangeArrowheads="1"/>
          </p:cNvSpPr>
          <p:nvPr/>
        </p:nvSpPr>
        <p:spPr bwMode="auto">
          <a:xfrm>
            <a:off x="4705914" y="4038600"/>
            <a:ext cx="4590486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  <a:latin typeface="Arial" charset="0"/>
              </a:rPr>
              <a:t>c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– cyclic crack-tip displacement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</a:rPr>
              <a:t>f</a:t>
            </a:r>
            <a:r>
              <a:rPr lang="en-US" baseline="-25000" dirty="0">
                <a:solidFill>
                  <a:srgbClr val="000000"/>
                </a:solidFill>
                <a:latin typeface="Arial" charset="0"/>
              </a:rPr>
              <a:t>m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– monotonic crack-tip displacement</a:t>
            </a:r>
          </a:p>
          <a:p>
            <a:pPr eaLnBrk="1" hangingPunct="1"/>
            <a:r>
              <a:rPr lang="en-US" dirty="0" err="1">
                <a:solidFill>
                  <a:srgbClr val="000000"/>
                </a:solidFill>
                <a:latin typeface="Monotype Corsiva" charset="0"/>
              </a:rPr>
              <a:t>f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– slip irreversibility factor</a:t>
            </a:r>
          </a:p>
          <a:p>
            <a:pPr eaLnBrk="1" hangingPunct="1"/>
            <a:r>
              <a:rPr lang="en-US" dirty="0" err="1">
                <a:solidFill>
                  <a:srgbClr val="000000"/>
                </a:solidFill>
              </a:rPr>
              <a:t>f</a:t>
            </a:r>
            <a:r>
              <a:rPr lang="en-US" baseline="-25000" dirty="0" err="1">
                <a:solidFill>
                  <a:srgbClr val="000000"/>
                </a:solidFill>
                <a:latin typeface="Arial" charset="0"/>
              </a:rPr>
              <a:t>cr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– critical opening displacement</a:t>
            </a:r>
          </a:p>
          <a:p>
            <a:pPr eaLnBrk="1" hangingPunct="1"/>
            <a:r>
              <a:rPr lang="en-US" dirty="0">
                <a:solidFill>
                  <a:srgbClr val="000000"/>
                </a:solidFill>
              </a:rPr>
              <a:t>a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– 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geometric scaling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factor</a:t>
            </a:r>
          </a:p>
        </p:txBody>
      </p:sp>
      <p:graphicFrame>
        <p:nvGraphicFramePr>
          <p:cNvPr id="21" name="Object 2"/>
          <p:cNvGraphicFramePr>
            <a:graphicFrameLocks noChangeAspect="1"/>
          </p:cNvGraphicFramePr>
          <p:nvPr/>
        </p:nvGraphicFramePr>
        <p:xfrm>
          <a:off x="603783" y="1833278"/>
          <a:ext cx="2774591" cy="833722"/>
        </p:xfrm>
        <a:graphic>
          <a:graphicData uri="http://schemas.openxmlformats.org/presentationml/2006/ole">
            <p:oleObj spid="_x0000_s73732" name="Equation" r:id="rId6" imgW="1054100" imgH="355600" progId="Equation.3">
              <p:embed/>
            </p:oleObj>
          </a:graphicData>
        </a:graphic>
      </p:graphicFrame>
      <p:sp>
        <p:nvSpPr>
          <p:cNvPr id="23" name="Text Box 14"/>
          <p:cNvSpPr txBox="1">
            <a:spLocks noChangeArrowheads="1"/>
          </p:cNvSpPr>
          <p:nvPr/>
        </p:nvSpPr>
        <p:spPr bwMode="auto">
          <a:xfrm>
            <a:off x="457200" y="835164"/>
            <a:ext cx="2921174" cy="707886"/>
          </a:xfrm>
          <a:prstGeom prst="rect">
            <a:avLst/>
          </a:prstGeom>
          <a:noFill/>
          <a:ln>
            <a:solidFill>
              <a:srgbClr val="000000"/>
            </a:solidFill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>
                <a:solidFill>
                  <a:srgbClr val="000000"/>
                </a:solidFill>
                <a:latin typeface="Arial" charset="0"/>
              </a:rPr>
              <a:t>Two</a:t>
            </a: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 Parameter Fatigue Crack-Growth Model</a:t>
            </a:r>
            <a:endParaRPr lang="en-US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200400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*A. </a:t>
            </a:r>
            <a:r>
              <a:rPr lang="en-US" dirty="0" err="1" smtClean="0">
                <a:solidFill>
                  <a:srgbClr val="000000"/>
                </a:solidFill>
              </a:rPr>
              <a:t>Shyam</a:t>
            </a:r>
            <a:r>
              <a:rPr lang="en-US" dirty="0" smtClean="0">
                <a:solidFill>
                  <a:srgbClr val="000000"/>
                </a:solidFill>
              </a:rPr>
              <a:t> et al., </a:t>
            </a:r>
            <a:r>
              <a:rPr lang="en-US" dirty="0" err="1" smtClean="0">
                <a:solidFill>
                  <a:srgbClr val="000000"/>
                </a:solidFill>
              </a:rPr>
              <a:t>Acta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Materialia</a:t>
            </a:r>
            <a:r>
              <a:rPr lang="en-US" dirty="0" smtClean="0">
                <a:solidFill>
                  <a:srgbClr val="000000"/>
                </a:solidFill>
              </a:rPr>
              <a:t> 55 (2007) 6606–6616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4566183" y="835164"/>
            <a:ext cx="2892413" cy="7078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Analogous Relationship </a:t>
            </a:r>
          </a:p>
          <a:p>
            <a:pPr algn="ctr" eaLnBrk="1" hangingPunct="1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for 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Small Cracks</a:t>
            </a:r>
          </a:p>
        </p:txBody>
      </p:sp>
      <p:grpSp>
        <p:nvGrpSpPr>
          <p:cNvPr id="2" name="Group 24"/>
          <p:cNvGrpSpPr/>
          <p:nvPr/>
        </p:nvGrpSpPr>
        <p:grpSpPr>
          <a:xfrm>
            <a:off x="1632743" y="3124200"/>
            <a:ext cx="5072857" cy="590550"/>
            <a:chOff x="1327943" y="4210050"/>
            <a:chExt cx="5072857" cy="590550"/>
          </a:xfrm>
        </p:grpSpPr>
        <p:graphicFrame>
          <p:nvGraphicFramePr>
            <p:cNvPr id="104454" name="Object 6"/>
            <p:cNvGraphicFramePr>
              <a:graphicFrameLocks noChangeAspect="1"/>
            </p:cNvGraphicFramePr>
            <p:nvPr/>
          </p:nvGraphicFramePr>
          <p:xfrm>
            <a:off x="1327943" y="4210050"/>
            <a:ext cx="1160463" cy="590550"/>
          </p:xfrm>
          <a:graphic>
            <a:graphicData uri="http://schemas.openxmlformats.org/presentationml/2006/ole">
              <p:oleObj spid="_x0000_s73733" name="Equation" r:id="rId7" imgW="622300" imgH="355600" progId="Equation.3">
                <p:embed/>
              </p:oleObj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2380348" y="4297680"/>
              <a:ext cx="40204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(Monotonic Damage, Cyclic Damage)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7" name="Picture 26" descr="Screen shot 2012-10-01 at 4.06.08 PM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027" y="3791810"/>
            <a:ext cx="4252573" cy="1999390"/>
          </a:xfrm>
          <a:prstGeom prst="rect">
            <a:avLst/>
          </a:prstGeom>
        </p:spPr>
      </p:pic>
      <p:grpSp>
        <p:nvGrpSpPr>
          <p:cNvPr id="3" name="Group 18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20" name="Picture 19" descr="StackedBlockMwrapped.tif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319592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80" name="Text Box 5"/>
          <p:cNvSpPr txBox="1">
            <a:spLocks noChangeArrowheads="1"/>
          </p:cNvSpPr>
          <p:nvPr/>
        </p:nvSpPr>
        <p:spPr bwMode="auto">
          <a:xfrm>
            <a:off x="0" y="4227"/>
            <a:ext cx="9174163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sz="3400" b="1" dirty="0">
                <a:solidFill>
                  <a:srgbClr val="000000"/>
                </a:solidFill>
                <a:latin typeface="Arial" charset="0"/>
              </a:rPr>
              <a:t>BCS* Theory Crack Growth Characterization  Parameters</a:t>
            </a:r>
          </a:p>
        </p:txBody>
      </p:sp>
      <p:graphicFrame>
        <p:nvGraphicFramePr>
          <p:cNvPr id="75778" name="Object 2"/>
          <p:cNvGraphicFramePr>
            <a:graphicFrameLocks noChangeAspect="1"/>
          </p:cNvGraphicFramePr>
          <p:nvPr/>
        </p:nvGraphicFramePr>
        <p:xfrm>
          <a:off x="609600" y="3284538"/>
          <a:ext cx="3598862" cy="908050"/>
        </p:xfrm>
        <a:graphic>
          <a:graphicData uri="http://schemas.openxmlformats.org/presentationml/2006/ole">
            <p:oleObj spid="_x0000_s75778" name="Equation" r:id="rId4" imgW="2057400" imgH="520700" progId="Equation.3">
              <p:embed/>
            </p:oleObj>
          </a:graphicData>
        </a:graphic>
      </p:graphicFrame>
      <p:sp>
        <p:nvSpPr>
          <p:cNvPr id="75789" name="Text Box 28"/>
          <p:cNvSpPr txBox="1">
            <a:spLocks noChangeArrowheads="1"/>
          </p:cNvSpPr>
          <p:nvPr/>
        </p:nvSpPr>
        <p:spPr bwMode="auto">
          <a:xfrm>
            <a:off x="673100" y="2497138"/>
            <a:ext cx="77670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>
                <a:solidFill>
                  <a:srgbClr val="000000"/>
                </a:solidFill>
                <a:latin typeface="Arial" charset="0"/>
              </a:rPr>
              <a:t>Crack tip displacements (for distribution of edge dislocations at crack tip)**</a:t>
            </a:r>
          </a:p>
        </p:txBody>
      </p:sp>
      <p:sp>
        <p:nvSpPr>
          <p:cNvPr id="75790" name="Text Box 29"/>
          <p:cNvSpPr txBox="1">
            <a:spLocks noChangeArrowheads="1"/>
          </p:cNvSpPr>
          <p:nvPr/>
        </p:nvSpPr>
        <p:spPr bwMode="auto">
          <a:xfrm>
            <a:off x="820737" y="4433986"/>
            <a:ext cx="3174191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Monotonic Crack Tip Displacement</a:t>
            </a:r>
          </a:p>
        </p:txBody>
      </p:sp>
      <p:graphicFrame>
        <p:nvGraphicFramePr>
          <p:cNvPr id="75779" name="Object 3"/>
          <p:cNvGraphicFramePr>
            <a:graphicFrameLocks noChangeAspect="1"/>
          </p:cNvGraphicFramePr>
          <p:nvPr/>
        </p:nvGraphicFramePr>
        <p:xfrm>
          <a:off x="4691062" y="3308351"/>
          <a:ext cx="4301703" cy="882649"/>
        </p:xfrm>
        <a:graphic>
          <a:graphicData uri="http://schemas.openxmlformats.org/presentationml/2006/ole">
            <p:oleObj spid="_x0000_s75779" name="Equation" r:id="rId5" imgW="2527300" imgH="520700" progId="Equation.3">
              <p:embed/>
            </p:oleObj>
          </a:graphicData>
        </a:graphic>
      </p:graphicFrame>
      <p:sp>
        <p:nvSpPr>
          <p:cNvPr id="75791" name="Text Box 31"/>
          <p:cNvSpPr txBox="1">
            <a:spLocks noChangeArrowheads="1"/>
          </p:cNvSpPr>
          <p:nvPr/>
        </p:nvSpPr>
        <p:spPr bwMode="auto">
          <a:xfrm>
            <a:off x="5233987" y="4419600"/>
            <a:ext cx="280076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Cyclic Crack Tip Displacement</a:t>
            </a:r>
          </a:p>
        </p:txBody>
      </p:sp>
      <p:sp>
        <p:nvSpPr>
          <p:cNvPr id="75792" name="Rectangle 32"/>
          <p:cNvSpPr>
            <a:spLocks noChangeArrowheads="1"/>
          </p:cNvSpPr>
          <p:nvPr/>
        </p:nvSpPr>
        <p:spPr bwMode="auto">
          <a:xfrm>
            <a:off x="2133600" y="6045200"/>
            <a:ext cx="59721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12700">
                <a:solidFill>
                  <a:srgbClr val="000000"/>
                </a:solidFill>
                <a:miter lim="800000"/>
                <a:headEnd/>
                <a:tailEnd type="none" w="sm" len="med"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* </a:t>
            </a:r>
            <a:r>
              <a:rPr lang="en-US" sz="1400" b="1" dirty="0" err="1">
                <a:solidFill>
                  <a:srgbClr val="000000"/>
                </a:solidFill>
                <a:latin typeface="Arial" charset="0"/>
              </a:rPr>
              <a:t>Bilby</a:t>
            </a:r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 BA, Cottrell AH, </a:t>
            </a:r>
            <a:r>
              <a:rPr lang="en-US" sz="1400" b="1" dirty="0" err="1">
                <a:solidFill>
                  <a:srgbClr val="000000"/>
                </a:solidFill>
                <a:latin typeface="Arial" charset="0"/>
              </a:rPr>
              <a:t>Swinden</a:t>
            </a:r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 KH. Proc Royal Soc A 1963;272:304.</a:t>
            </a:r>
          </a:p>
          <a:p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** </a:t>
            </a:r>
            <a:r>
              <a:rPr lang="en-US" sz="1400" b="1" dirty="0" err="1">
                <a:solidFill>
                  <a:srgbClr val="000000"/>
                </a:solidFill>
                <a:latin typeface="Arial" charset="0"/>
              </a:rPr>
              <a:t>Weertman</a:t>
            </a:r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 J. </a:t>
            </a:r>
            <a:r>
              <a:rPr lang="ja-JP" altLang="en-US" sz="1400" b="1" dirty="0">
                <a:solidFill>
                  <a:srgbClr val="000000"/>
                </a:solidFill>
                <a:latin typeface="Arial" charset="0"/>
              </a:rPr>
              <a:t>“</a:t>
            </a:r>
            <a:r>
              <a:rPr lang="en-US" sz="1400" b="1" dirty="0">
                <a:solidFill>
                  <a:srgbClr val="000000"/>
                </a:solidFill>
                <a:latin typeface="Arial" charset="0"/>
              </a:rPr>
              <a:t>Dislocations Based Fracture Mechanics</a:t>
            </a:r>
            <a:r>
              <a:rPr lang="ja-JP" altLang="en-US" sz="1400" b="1" dirty="0">
                <a:solidFill>
                  <a:srgbClr val="000000"/>
                </a:solidFill>
                <a:latin typeface="Arial" charset="0"/>
              </a:rPr>
              <a:t>”</a:t>
            </a:r>
            <a:endParaRPr lang="en-US" sz="1400" b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5" name="Picture 24" descr="bcs plastic zone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1276350"/>
            <a:ext cx="4267200" cy="100965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/>
        </p:nvGraphicFramePr>
        <p:xfrm>
          <a:off x="685800" y="5016500"/>
          <a:ext cx="3309938" cy="381000"/>
        </p:xfrm>
        <a:graphic>
          <a:graphicData uri="http://schemas.openxmlformats.org/presentationml/2006/ole">
            <p:oleObj spid="_x0000_s75780" name="Equation" r:id="rId7" imgW="7315200" imgH="838200" progId="Equation.3">
              <p:embed/>
            </p:oleObj>
          </a:graphicData>
        </a:graphic>
      </p:graphicFrame>
      <p:graphicFrame>
        <p:nvGraphicFramePr>
          <p:cNvPr id="61447" name="Object 7"/>
          <p:cNvGraphicFramePr>
            <a:graphicFrameLocks noChangeAspect="1"/>
          </p:cNvGraphicFramePr>
          <p:nvPr/>
        </p:nvGraphicFramePr>
        <p:xfrm>
          <a:off x="4818856" y="5003800"/>
          <a:ext cx="3715544" cy="393700"/>
        </p:xfrm>
        <a:graphic>
          <a:graphicData uri="http://schemas.openxmlformats.org/presentationml/2006/ole">
            <p:oleObj spid="_x0000_s75781" name="Equation" r:id="rId8" imgW="7315200" imgH="774700" progId="Equation.3">
              <p:embed/>
            </p:oleObj>
          </a:graphicData>
        </a:graphic>
      </p:graphicFrame>
      <p:grpSp>
        <p:nvGrpSpPr>
          <p:cNvPr id="2" name="Group 11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3" name="Picture 12" descr="StackedBlockMwrapped.tiff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10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118864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13" descr="fig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4991" t="7529" r="9347" b="7295"/>
          <a:stretch>
            <a:fillRect/>
          </a:stretch>
        </p:blipFill>
        <p:spPr bwMode="auto">
          <a:xfrm>
            <a:off x="685800" y="480476"/>
            <a:ext cx="7618362" cy="538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6803" name="Text Box 12"/>
          <p:cNvSpPr txBox="1">
            <a:spLocks noChangeArrowheads="1"/>
          </p:cNvSpPr>
          <p:nvPr/>
        </p:nvSpPr>
        <p:spPr bwMode="auto">
          <a:xfrm>
            <a:off x="3487738" y="-19050"/>
            <a:ext cx="341106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Small FCP </a:t>
            </a:r>
            <a:r>
              <a:rPr lang="en-US" sz="2800" b="1" dirty="0" smtClean="0">
                <a:solidFill>
                  <a:srgbClr val="000000"/>
                </a:solidFill>
                <a:latin typeface="Arial" charset="0"/>
              </a:rPr>
              <a:t>Curves*</a:t>
            </a:r>
            <a:endParaRPr lang="en-US" sz="28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76804" name="Text Box 16"/>
          <p:cNvSpPr txBox="1">
            <a:spLocks noChangeArrowheads="1"/>
          </p:cNvSpPr>
          <p:nvPr/>
        </p:nvSpPr>
        <p:spPr bwMode="auto">
          <a:xfrm>
            <a:off x="4216400" y="1592203"/>
            <a:ext cx="1738452" cy="400110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 type="none" w="sm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</a:rPr>
              <a:t>Cast Al Alloys</a:t>
            </a:r>
          </a:p>
        </p:txBody>
      </p:sp>
      <p:sp>
        <p:nvSpPr>
          <p:cNvPr id="76805" name="Line 17"/>
          <p:cNvSpPr>
            <a:spLocks noChangeShapeType="1"/>
          </p:cNvSpPr>
          <p:nvPr/>
        </p:nvSpPr>
        <p:spPr bwMode="auto">
          <a:xfrm flipH="1">
            <a:off x="4216400" y="1992313"/>
            <a:ext cx="736600" cy="1322387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none" w="sm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76806" name="Text Box 18"/>
          <p:cNvSpPr txBox="1">
            <a:spLocks noChangeArrowheads="1"/>
          </p:cNvSpPr>
          <p:nvPr/>
        </p:nvSpPr>
        <p:spPr bwMode="auto">
          <a:xfrm>
            <a:off x="5965825" y="1792258"/>
            <a:ext cx="1044777" cy="400110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 type="none" w="sm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</a:rPr>
              <a:t>Ti-6246</a:t>
            </a:r>
          </a:p>
        </p:txBody>
      </p:sp>
      <p:sp>
        <p:nvSpPr>
          <p:cNvPr id="76807" name="Line 19"/>
          <p:cNvSpPr>
            <a:spLocks noChangeShapeType="1"/>
          </p:cNvSpPr>
          <p:nvPr/>
        </p:nvSpPr>
        <p:spPr bwMode="auto">
          <a:xfrm>
            <a:off x="6413500" y="2192368"/>
            <a:ext cx="0" cy="9271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none" w="sm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76808" name="Text Box 20"/>
          <p:cNvSpPr txBox="1">
            <a:spLocks noChangeArrowheads="1"/>
          </p:cNvSpPr>
          <p:nvPr/>
        </p:nvSpPr>
        <p:spPr bwMode="auto">
          <a:xfrm>
            <a:off x="6791325" y="3975100"/>
            <a:ext cx="1282598" cy="400110"/>
          </a:xfrm>
          <a:prstGeom prst="rect">
            <a:avLst/>
          </a:prstGeom>
          <a:noFill/>
          <a:ln w="50800">
            <a:solidFill>
              <a:srgbClr val="000000"/>
            </a:solidFill>
            <a:miter lim="800000"/>
            <a:headEnd/>
            <a:tailEnd type="none" w="sm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>
                <a:solidFill>
                  <a:srgbClr val="000000"/>
                </a:solidFill>
                <a:latin typeface="Arial" charset="0"/>
              </a:rPr>
              <a:t>Rene</a:t>
            </a:r>
            <a:r>
              <a:rPr lang="ja-JP" altLang="en-US" dirty="0">
                <a:solidFill>
                  <a:srgbClr val="000000"/>
                </a:solidFill>
                <a:latin typeface="Arial" charset="0"/>
              </a:rPr>
              <a:t>’</a:t>
            </a:r>
            <a:r>
              <a:rPr lang="en-US" dirty="0">
                <a:solidFill>
                  <a:srgbClr val="000000"/>
                </a:solidFill>
                <a:latin typeface="Arial" charset="0"/>
              </a:rPr>
              <a:t> 88</a:t>
            </a:r>
          </a:p>
        </p:txBody>
      </p:sp>
      <p:sp>
        <p:nvSpPr>
          <p:cNvPr id="76809" name="Line 21"/>
          <p:cNvSpPr>
            <a:spLocks noChangeShapeType="1"/>
          </p:cNvSpPr>
          <p:nvPr/>
        </p:nvSpPr>
        <p:spPr bwMode="auto">
          <a:xfrm flipH="1" flipV="1">
            <a:off x="6735763" y="3314700"/>
            <a:ext cx="330200" cy="6604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none" w="sm" len="med"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352800" y="60960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*A. </a:t>
            </a:r>
            <a:r>
              <a:rPr lang="en-US" dirty="0" err="1" smtClean="0">
                <a:solidFill>
                  <a:srgbClr val="000000"/>
                </a:solidFill>
              </a:rPr>
              <a:t>Shyam</a:t>
            </a:r>
            <a:r>
              <a:rPr lang="en-US" dirty="0" smtClean="0">
                <a:solidFill>
                  <a:srgbClr val="000000"/>
                </a:solidFill>
              </a:rPr>
              <a:t> et al., </a:t>
            </a:r>
            <a:r>
              <a:rPr lang="en-US" dirty="0" err="1" smtClean="0">
                <a:solidFill>
                  <a:srgbClr val="000000"/>
                </a:solidFill>
              </a:rPr>
              <a:t>Acta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Materialia</a:t>
            </a:r>
            <a:r>
              <a:rPr lang="en-US" dirty="0" smtClean="0">
                <a:solidFill>
                  <a:srgbClr val="000000"/>
                </a:solidFill>
              </a:rPr>
              <a:t> 55 (2007) 6606–6616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10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2" name="Picture 11" descr="StackedBlockMwrapped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44605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fig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rcRect l="5143" t="6264" r="4857" b="7835"/>
          <a:stretch>
            <a:fillRect/>
          </a:stretch>
        </p:blipFill>
        <p:spPr bwMode="auto">
          <a:xfrm>
            <a:off x="685800" y="457200"/>
            <a:ext cx="7696200" cy="5277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Text Box 3"/>
          <p:cNvSpPr txBox="1">
            <a:spLocks noChangeArrowheads="1"/>
          </p:cNvSpPr>
          <p:nvPr/>
        </p:nvSpPr>
        <p:spPr bwMode="auto">
          <a:xfrm>
            <a:off x="2336800" y="-19050"/>
            <a:ext cx="44933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2pPr>
            <a:lvl3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3pPr>
            <a:lvl4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4pPr>
            <a:lvl5pPr eaLnBrk="0" hangingPunct="0"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5pPr>
            <a:lvl6pPr marL="4572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6pPr>
            <a:lvl7pPr marL="9144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7pPr>
            <a:lvl8pPr marL="13716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8pPr>
            <a:lvl9pPr marL="1828800" eaLnBrk="0" fontAlgn="base" hangingPunct="0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Symbol" charset="0"/>
                <a:ea typeface="ＭＳ Ｐゴシック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sz="2800" b="1" dirty="0">
                <a:solidFill>
                  <a:srgbClr val="000000"/>
                </a:solidFill>
                <a:latin typeface="Arial" charset="0"/>
              </a:rPr>
              <a:t>Application of the </a:t>
            </a:r>
            <a:r>
              <a:rPr lang="en-US" sz="2800" b="1" dirty="0" smtClean="0">
                <a:solidFill>
                  <a:srgbClr val="000000"/>
                </a:solidFill>
                <a:latin typeface="Arial" charset="0"/>
              </a:rPr>
              <a:t>Model*</a:t>
            </a:r>
            <a:endParaRPr lang="en-US" sz="2800" b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52800" y="6059269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*A. </a:t>
            </a:r>
            <a:r>
              <a:rPr lang="en-US" dirty="0" err="1" smtClean="0">
                <a:solidFill>
                  <a:srgbClr val="000000"/>
                </a:solidFill>
              </a:rPr>
              <a:t>Shyam</a:t>
            </a:r>
            <a:r>
              <a:rPr lang="en-US" dirty="0" smtClean="0">
                <a:solidFill>
                  <a:srgbClr val="000000"/>
                </a:solidFill>
              </a:rPr>
              <a:t> et al., </a:t>
            </a:r>
            <a:r>
              <a:rPr lang="en-US" dirty="0" err="1" smtClean="0">
                <a:solidFill>
                  <a:srgbClr val="000000"/>
                </a:solidFill>
              </a:rPr>
              <a:t>Acta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err="1" smtClean="0">
                <a:solidFill>
                  <a:srgbClr val="000000"/>
                </a:solidFill>
              </a:rPr>
              <a:t>Materialia</a:t>
            </a:r>
            <a:r>
              <a:rPr lang="en-US" dirty="0" smtClean="0">
                <a:solidFill>
                  <a:srgbClr val="000000"/>
                </a:solidFill>
              </a:rPr>
              <a:t> 55 (2007) 6606–6616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" name="Group 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6" name="Picture 5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2399788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762000"/>
          </a:xfrm>
        </p:spPr>
        <p:txBody>
          <a:bodyPr/>
          <a:lstStyle/>
          <a:p>
            <a:r>
              <a:rPr lang="en-US" dirty="0" smtClean="0"/>
              <a:t>Sample Design</a:t>
            </a:r>
            <a:endParaRPr lang="en-US" dirty="0"/>
          </a:p>
        </p:txBody>
      </p:sp>
      <p:pic>
        <p:nvPicPr>
          <p:cNvPr id="5" name="Picture 4" descr="Screen shot 2012-10-01 at 7.15.49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9" y="1380599"/>
            <a:ext cx="8930011" cy="4255641"/>
          </a:xfrm>
          <a:prstGeom prst="rect">
            <a:avLst/>
          </a:prstGeom>
          <a:ln>
            <a:solidFill>
              <a:srgbClr val="000000"/>
            </a:solidFill>
          </a:ln>
        </p:spPr>
      </p:pic>
      <p:grpSp>
        <p:nvGrpSpPr>
          <p:cNvPr id="3" name="Group 7"/>
          <p:cNvGrpSpPr/>
          <p:nvPr/>
        </p:nvGrpSpPr>
        <p:grpSpPr>
          <a:xfrm>
            <a:off x="838200" y="4412057"/>
            <a:ext cx="2174058" cy="929489"/>
            <a:chOff x="3702390" y="4939844"/>
            <a:chExt cx="2174058" cy="929489"/>
          </a:xfrm>
        </p:grpSpPr>
        <p:pic>
          <p:nvPicPr>
            <p:cNvPr id="9" name="Picture 8" descr="coordinates.jp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2390" y="4939844"/>
              <a:ext cx="2174058" cy="92948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3810000" y="5040868"/>
              <a:ext cx="381000" cy="369332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*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895600" y="6019800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*Pang, J.W.L., et. al., </a:t>
            </a:r>
            <a:r>
              <a:rPr lang="en-US" i="1" dirty="0" err="1" smtClean="0">
                <a:solidFill>
                  <a:srgbClr val="000000"/>
                </a:solidFill>
              </a:rPr>
              <a:t>Acta</a:t>
            </a:r>
            <a:r>
              <a:rPr lang="en-US" i="1" dirty="0" smtClean="0">
                <a:solidFill>
                  <a:srgbClr val="000000"/>
                </a:solidFill>
              </a:rPr>
              <a:t> </a:t>
            </a:r>
            <a:r>
              <a:rPr i="1" dirty="0" smtClean="0">
                <a:solidFill>
                  <a:srgbClr val="000000"/>
                </a:solidFill>
              </a:rPr>
              <a:t>Materialia</a:t>
            </a:r>
            <a:r>
              <a:rPr lang="en-US" i="1"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48 (2000) 1131-1140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391401" y="4648200"/>
            <a:ext cx="16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solidFill>
                  <a:schemeClr val="tx1">
                    <a:lumMod val="50000"/>
                  </a:schemeClr>
                </a:solidFill>
              </a:rPr>
              <a:t>Femtosecond</a:t>
            </a:r>
            <a:r>
              <a:rPr lang="en-US" sz="1400" dirty="0" smtClean="0">
                <a:solidFill>
                  <a:schemeClr val="tx1">
                    <a:lumMod val="50000"/>
                  </a:schemeClr>
                </a:solidFill>
              </a:rPr>
              <a:t> Laser Notch</a:t>
            </a:r>
            <a:endParaRPr lang="en-US" sz="1400" dirty="0">
              <a:solidFill>
                <a:schemeClr val="tx1">
                  <a:lumMod val="50000"/>
                </a:schemeClr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6200000" flipV="1">
            <a:off x="6499862" y="3909059"/>
            <a:ext cx="1066802" cy="716285"/>
          </a:xfrm>
          <a:prstGeom prst="straightConnector1">
            <a:avLst/>
          </a:prstGeom>
          <a:noFill/>
          <a:ln w="9525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6" name="Rectangle 35"/>
          <p:cNvSpPr/>
          <p:nvPr/>
        </p:nvSpPr>
        <p:spPr bwMode="auto">
          <a:xfrm>
            <a:off x="6391656" y="3642360"/>
            <a:ext cx="274320" cy="91440"/>
          </a:xfrm>
          <a:prstGeom prst="rect">
            <a:avLst/>
          </a:prstGeom>
          <a:noFill/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8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3456432" y="3648456"/>
            <a:ext cx="91440" cy="36576"/>
          </a:xfrm>
          <a:prstGeom prst="rect">
            <a:avLst/>
          </a:prstGeom>
          <a:noFill/>
          <a:ln w="9525" cap="flat" cmpd="sng" algn="ctr">
            <a:solidFill>
              <a:srgbClr val="8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8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6" name="Picture 15" descr="StackedBlockMwrapped.tif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  <p:cxnSp>
        <p:nvCxnSpPr>
          <p:cNvPr id="18" name="Straight Arrow Connector 17"/>
          <p:cNvCxnSpPr/>
          <p:nvPr/>
        </p:nvCxnSpPr>
        <p:spPr bwMode="auto">
          <a:xfrm rot="5400000">
            <a:off x="1022543" y="2621155"/>
            <a:ext cx="699702" cy="1588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19" name="TextBox 18"/>
          <p:cNvSpPr txBox="1"/>
          <p:nvPr/>
        </p:nvSpPr>
        <p:spPr>
          <a:xfrm>
            <a:off x="1373188" y="2272098"/>
            <a:ext cx="10954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Loading 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Direction</a:t>
            </a:r>
            <a:endParaRPr 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8100"/>
            <a:ext cx="7772400" cy="5715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“</a:t>
            </a:r>
            <a:r>
              <a:rPr lang="en-US" dirty="0" err="1" smtClean="0"/>
              <a:t>Shyam</a:t>
            </a:r>
            <a:r>
              <a:rPr lang="en-US" dirty="0" smtClean="0"/>
              <a:t>” Parameter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2590800" y="6167735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 smtClean="0"/>
              <a:t>*</a:t>
            </a:r>
            <a:r>
              <a:rPr lang="en-US" sz="800" dirty="0" err="1" smtClean="0"/>
              <a:t>Haggag</a:t>
            </a:r>
            <a:r>
              <a:rPr lang="en-US" sz="800" dirty="0" smtClean="0"/>
              <a:t>, F. M., and G. C. Bell. "Measurement of Yield Strength and Flow Properties In Spot Welds and Their </a:t>
            </a:r>
            <a:r>
              <a:rPr lang="en-US" sz="800" dirty="0" err="1" smtClean="0"/>
              <a:t>HAZs</a:t>
            </a:r>
            <a:r>
              <a:rPr lang="en-US" sz="800" dirty="0" smtClean="0"/>
              <a:t> at Various Strain Rates." ASM 3rd International Conference on Trends in Welding Research (1992)</a:t>
            </a:r>
            <a:endParaRPr lang="en-US" sz="800" dirty="0"/>
          </a:p>
        </p:txBody>
      </p:sp>
      <p:pic>
        <p:nvPicPr>
          <p:cNvPr id="4" name="Picture 3" descr="dadN v ex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3" y="762001"/>
            <a:ext cx="7467595" cy="5096055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571749" y="1531441"/>
            <a:ext cx="1695451" cy="584776"/>
          </a:xfrm>
          <a:prstGeom prst="rect">
            <a:avLst/>
          </a:prstGeom>
          <a:solidFill>
            <a:schemeClr val="accent3">
              <a:lumMod val="50000"/>
              <a:alpha val="56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Notch in Center of 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Weld Nugget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rot="5400000">
            <a:off x="2886911" y="2277308"/>
            <a:ext cx="550783" cy="2286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5" name="TextBox 24"/>
          <p:cNvSpPr txBox="1"/>
          <p:nvPr/>
        </p:nvSpPr>
        <p:spPr>
          <a:xfrm>
            <a:off x="4610098" y="1752600"/>
            <a:ext cx="2552702" cy="338554"/>
          </a:xfrm>
          <a:prstGeom prst="rect">
            <a:avLst/>
          </a:prstGeom>
          <a:solidFill>
            <a:srgbClr val="604A7B">
              <a:alpha val="22000"/>
            </a:srgb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Notch on Edge of WN / HAZ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 rot="10800000" flipV="1">
            <a:off x="4724398" y="2100588"/>
            <a:ext cx="1219202" cy="718811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Rectangle 16"/>
          <p:cNvSpPr/>
          <p:nvPr/>
        </p:nvSpPr>
        <p:spPr>
          <a:xfrm>
            <a:off x="7600510" y="2310824"/>
            <a:ext cx="1543490" cy="1169551"/>
          </a:xfrm>
          <a:prstGeom prst="rect">
            <a:avLst/>
          </a:prstGeom>
          <a:solidFill>
            <a:srgbClr val="0000FF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PB Samples</a:t>
            </a:r>
          </a:p>
          <a:p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baseline="-250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= 247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endParaRPr lang="en-US" sz="14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140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57%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175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70%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endParaRPr lang="en-US" sz="1400" baseline="-250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200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80%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dirty="0" smtClean="0">
                <a:solidFill>
                  <a:srgbClr val="000000"/>
                </a:solidFill>
              </a:rPr>
              <a:t>  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19" name="Rectangle 18"/>
          <p:cNvSpPr/>
          <p:nvPr/>
        </p:nvSpPr>
        <p:spPr>
          <a:xfrm>
            <a:off x="7600510" y="838200"/>
            <a:ext cx="1543490" cy="1169551"/>
          </a:xfrm>
          <a:prstGeom prst="rect">
            <a:avLst/>
          </a:prstGeom>
          <a:solidFill>
            <a:srgbClr val="FF0000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non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T4 Samples</a:t>
            </a:r>
          </a:p>
          <a:p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baseline="-250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= 179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endParaRPr lang="en-US" sz="14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120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68%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130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74%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endParaRPr lang="en-US" sz="1400" baseline="-250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140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80%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0" name="Rectangle 19"/>
          <p:cNvSpPr/>
          <p:nvPr/>
        </p:nvSpPr>
        <p:spPr>
          <a:xfrm>
            <a:off x="7600510" y="3717428"/>
            <a:ext cx="1543490" cy="954107"/>
          </a:xfrm>
          <a:prstGeom prst="rect">
            <a:avLst/>
          </a:prstGeom>
          <a:solidFill>
            <a:schemeClr val="accent3">
              <a:lumMod val="50000"/>
              <a:alpha val="32000"/>
            </a:scheme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RSW Samples</a:t>
            </a:r>
          </a:p>
          <a:p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baseline="-250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= 140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*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80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57%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endParaRPr lang="en-US" sz="1400" baseline="-25000" dirty="0" smtClean="0">
              <a:solidFill>
                <a:srgbClr val="000000"/>
              </a:solidFill>
            </a:endParaRPr>
          </a:p>
          <a:p>
            <a:r>
              <a:rPr lang="en-US" sz="1400" dirty="0" smtClean="0">
                <a:solidFill>
                  <a:srgbClr val="000000"/>
                </a:solidFill>
              </a:rPr>
              <a:t>100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71%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dirty="0" smtClean="0">
                <a:solidFill>
                  <a:srgbClr val="000000"/>
                </a:solidFill>
              </a:rPr>
              <a:t>  </a:t>
            </a:r>
            <a:endParaRPr lang="en-US" sz="1400" dirty="0" smtClean="0"/>
          </a:p>
          <a:p>
            <a:endParaRPr lang="en-US" sz="1400" dirty="0"/>
          </a:p>
        </p:txBody>
      </p:sp>
      <p:sp>
        <p:nvSpPr>
          <p:cNvPr id="23" name="Rectangle 22"/>
          <p:cNvSpPr/>
          <p:nvPr/>
        </p:nvSpPr>
        <p:spPr>
          <a:xfrm>
            <a:off x="7600510" y="4823935"/>
            <a:ext cx="1543490" cy="738664"/>
          </a:xfrm>
          <a:prstGeom prst="rect">
            <a:avLst/>
          </a:prstGeom>
          <a:solidFill>
            <a:srgbClr val="660066">
              <a:alpha val="32000"/>
            </a:srgbClr>
          </a:solidFill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en-US" sz="1400" b="1" dirty="0" smtClean="0">
                <a:solidFill>
                  <a:srgbClr val="000000"/>
                </a:solidFill>
              </a:rPr>
              <a:t>HAZ Notched </a:t>
            </a:r>
          </a:p>
          <a:p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r>
              <a:rPr lang="en-US" sz="1400" baseline="-25000" dirty="0" smtClean="0">
                <a:solidFill>
                  <a:srgbClr val="000000"/>
                </a:solidFill>
              </a:rPr>
              <a:t> </a:t>
            </a:r>
            <a:r>
              <a:rPr lang="en-US" sz="1400" dirty="0" smtClean="0">
                <a:solidFill>
                  <a:srgbClr val="000000"/>
                </a:solidFill>
              </a:rPr>
              <a:t>= 140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*</a:t>
            </a:r>
          </a:p>
          <a:p>
            <a:r>
              <a:rPr lang="en-US" sz="1400" dirty="0" smtClean="0">
                <a:solidFill>
                  <a:srgbClr val="000000"/>
                </a:solidFill>
              </a:rPr>
              <a:t>80 </a:t>
            </a:r>
            <a:r>
              <a:rPr lang="en-US" sz="1400" dirty="0" err="1" smtClean="0">
                <a:solidFill>
                  <a:srgbClr val="000000"/>
                </a:solidFill>
              </a:rPr>
              <a:t>MPa</a:t>
            </a:r>
            <a:r>
              <a:rPr lang="en-US" sz="1400" dirty="0" smtClean="0">
                <a:solidFill>
                  <a:srgbClr val="000000"/>
                </a:solidFill>
              </a:rPr>
              <a:t> = 57% </a:t>
            </a:r>
            <a:r>
              <a:rPr sz="1400" dirty="0" smtClean="0">
                <a:solidFill>
                  <a:srgbClr val="000000"/>
                </a:solidFill>
              </a:rPr>
              <a:t>σ</a:t>
            </a:r>
            <a:r>
              <a:rPr lang="en-US" sz="1400" baseline="-25000" dirty="0" err="1" smtClean="0">
                <a:solidFill>
                  <a:srgbClr val="000000"/>
                </a:solidFill>
              </a:rPr>
              <a:t>ys</a:t>
            </a:r>
            <a:endParaRPr lang="en-US" sz="1400" baseline="-25000" dirty="0" smtClean="0">
              <a:solidFill>
                <a:srgbClr val="000000"/>
              </a:solidFill>
            </a:endParaRPr>
          </a:p>
          <a:p>
            <a:endParaRPr lang="en-US" sz="1400" dirty="0"/>
          </a:p>
        </p:txBody>
      </p:sp>
      <p:grpSp>
        <p:nvGrpSpPr>
          <p:cNvPr id="14" name="Group 12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5" name="Picture 14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80010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Shyam</a:t>
            </a:r>
            <a:r>
              <a:rPr lang="en-US" dirty="0" smtClean="0"/>
              <a:t>” Parameter Comparison (T4)</a:t>
            </a:r>
            <a:endParaRPr lang="en-US" dirty="0"/>
          </a:p>
        </p:txBody>
      </p:sp>
      <p:pic>
        <p:nvPicPr>
          <p:cNvPr id="4" name="Picture 3" descr="shyam overla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62000"/>
            <a:ext cx="7619999" cy="5177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2213" y="1809790"/>
            <a:ext cx="1214174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y = 1E-8x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6436387" y="1994456"/>
            <a:ext cx="345413" cy="184666"/>
          </a:xfrm>
          <a:prstGeom prst="straightConnector1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" name="Group 6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8" name="Picture 7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80010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Shyam</a:t>
            </a:r>
            <a:r>
              <a:rPr lang="en-US" dirty="0" smtClean="0"/>
              <a:t>” Parameter Comparison (PB)</a:t>
            </a:r>
            <a:endParaRPr lang="en-US" dirty="0"/>
          </a:p>
        </p:txBody>
      </p:sp>
      <p:pic>
        <p:nvPicPr>
          <p:cNvPr id="4" name="Picture 3" descr="shyam overla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762000"/>
            <a:ext cx="7619998" cy="517754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2213" y="1809790"/>
            <a:ext cx="1214174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y = 1E-8x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6436387" y="1994456"/>
            <a:ext cx="345413" cy="184666"/>
          </a:xfrm>
          <a:prstGeom prst="straightConnector1">
            <a:avLst/>
          </a:prstGeom>
          <a:noFill/>
          <a:ln w="9525" cap="flat" cmpd="sng" algn="ctr">
            <a:solidFill>
              <a:schemeClr val="bg2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" name="Group 6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8" name="Picture 7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76200"/>
            <a:ext cx="9144000" cy="800100"/>
          </a:xfrm>
        </p:spPr>
        <p:txBody>
          <a:bodyPr>
            <a:noAutofit/>
          </a:bodyPr>
          <a:lstStyle/>
          <a:p>
            <a:r>
              <a:rPr lang="en-US" sz="2800" dirty="0" smtClean="0"/>
              <a:t>“</a:t>
            </a:r>
            <a:r>
              <a:rPr lang="en-US" sz="2800" dirty="0" err="1" smtClean="0"/>
              <a:t>Shyam</a:t>
            </a:r>
            <a:r>
              <a:rPr lang="en-US" sz="2800" dirty="0" smtClean="0"/>
              <a:t>” Parameter Comparison</a:t>
            </a:r>
            <a:br>
              <a:rPr lang="en-US" sz="2800" dirty="0" smtClean="0"/>
            </a:br>
            <a:r>
              <a:rPr lang="en-US" sz="2800" dirty="0" smtClean="0"/>
              <a:t>(RSW Weld Nugget Notched)</a:t>
            </a:r>
            <a:endParaRPr lang="en-US" sz="2800" dirty="0"/>
          </a:p>
        </p:txBody>
      </p:sp>
      <p:pic>
        <p:nvPicPr>
          <p:cNvPr id="4" name="Picture 3" descr="shyam overla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8454"/>
            <a:ext cx="7619997" cy="5177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2213" y="1962190"/>
            <a:ext cx="1214174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y = 1E-8x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6436387" y="2146856"/>
            <a:ext cx="345413" cy="1846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" name="Group 6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8" name="Picture 7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2114547" y="2676561"/>
            <a:ext cx="1695451" cy="584776"/>
          </a:xfrm>
          <a:prstGeom prst="rect">
            <a:avLst/>
          </a:prstGeom>
          <a:solidFill>
            <a:schemeClr val="accent3">
              <a:lumMod val="50000"/>
              <a:alpha val="56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Notch in Center of 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Weld Nugget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rot="16200000" flipH="1">
            <a:off x="2773669" y="3383268"/>
            <a:ext cx="624863" cy="38100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800100"/>
          </a:xfrm>
        </p:spPr>
        <p:txBody>
          <a:bodyPr>
            <a:noAutofit/>
          </a:bodyPr>
          <a:lstStyle/>
          <a:p>
            <a:r>
              <a:rPr lang="en-US" sz="2800" dirty="0" smtClean="0"/>
              <a:t>“</a:t>
            </a:r>
            <a:r>
              <a:rPr lang="en-US" sz="2800" dirty="0" err="1" smtClean="0"/>
              <a:t>Shyam</a:t>
            </a:r>
            <a:r>
              <a:rPr lang="en-US" sz="2800" dirty="0" smtClean="0"/>
              <a:t>” Parameter Comparison </a:t>
            </a:r>
            <a:br>
              <a:rPr lang="en-US" sz="2800" dirty="0" smtClean="0"/>
            </a:br>
            <a:r>
              <a:rPr lang="en-US" sz="2800" dirty="0" smtClean="0"/>
              <a:t>(RSW HAZ Notch)</a:t>
            </a:r>
            <a:endParaRPr lang="en-US" sz="2800" dirty="0"/>
          </a:p>
        </p:txBody>
      </p:sp>
      <p:pic>
        <p:nvPicPr>
          <p:cNvPr id="4" name="Picture 3" descr="shyam overla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918454"/>
            <a:ext cx="7619997" cy="51775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2213" y="1809790"/>
            <a:ext cx="1214174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y = 1E-8x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6436387" y="1994456"/>
            <a:ext cx="345413" cy="184666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" name="Group 6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8" name="Picture 7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3428999" y="4724400"/>
            <a:ext cx="1793213" cy="584776"/>
          </a:xfrm>
          <a:prstGeom prst="rect">
            <a:avLst/>
          </a:prstGeom>
          <a:solidFill>
            <a:schemeClr val="accent3">
              <a:lumMod val="60000"/>
              <a:lumOff val="40000"/>
              <a:alpha val="95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Notch on Edge of</a:t>
            </a:r>
          </a:p>
          <a:p>
            <a:pPr algn="ctr"/>
            <a:r>
              <a:rPr lang="en-US" sz="1600" dirty="0" smtClean="0">
                <a:solidFill>
                  <a:srgbClr val="000000"/>
                </a:solidFill>
              </a:rPr>
              <a:t> WN / HAZ</a:t>
            </a:r>
            <a:endParaRPr lang="en-US" sz="1600" dirty="0">
              <a:solidFill>
                <a:srgbClr val="00000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rot="10800000">
            <a:off x="3809999" y="3886200"/>
            <a:ext cx="914403" cy="839788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762000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Shyam</a:t>
            </a:r>
            <a:r>
              <a:rPr lang="en-US" dirty="0" smtClean="0"/>
              <a:t>” Model Intercept for RSW</a:t>
            </a:r>
            <a:endParaRPr lang="en-US" dirty="0"/>
          </a:p>
        </p:txBody>
      </p:sp>
      <p:pic>
        <p:nvPicPr>
          <p:cNvPr id="4" name="Picture 3" descr="dadN CTOD slope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695" y="847542"/>
            <a:ext cx="8025905" cy="547705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52800" y="5029200"/>
            <a:ext cx="1214174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y = 1E-8x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6" name="Straight Arrow Connector 5"/>
          <p:cNvCxnSpPr>
            <a:stCxn id="5" idx="0"/>
          </p:cNvCxnSpPr>
          <p:nvPr/>
        </p:nvCxnSpPr>
        <p:spPr bwMode="auto">
          <a:xfrm rot="16200000" flipV="1">
            <a:off x="3503944" y="4573256"/>
            <a:ext cx="304801" cy="60708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4719374" y="1752600"/>
            <a:ext cx="1214174" cy="36933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y = 1E-7x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1" name="Straight Arrow Connector 10"/>
          <p:cNvCxnSpPr>
            <a:stCxn id="10" idx="3"/>
          </p:cNvCxnSpPr>
          <p:nvPr/>
        </p:nvCxnSpPr>
        <p:spPr bwMode="auto">
          <a:xfrm flipV="1">
            <a:off x="5933548" y="1905001"/>
            <a:ext cx="543451" cy="32265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14" name="Group 12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5" name="Picture 14" descr="StackedBlockMwrapped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</a:t>
            </a:r>
            <a:r>
              <a:rPr lang="en-US" dirty="0" err="1" smtClean="0"/>
              <a:t>Shyam</a:t>
            </a:r>
            <a:r>
              <a:rPr lang="en-US" dirty="0" smtClean="0"/>
              <a:t>” Model Intercept for RSW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Calibri"/>
                <a:cs typeface="Calibri"/>
              </a:rPr>
              <a:t>Damage Susceptibility Parameter, </a:t>
            </a:r>
            <a:r>
              <a:rPr lang="en-US" dirty="0" err="1" smtClean="0">
                <a:latin typeface="Calibri"/>
                <a:cs typeface="Calibri"/>
              </a:rPr>
              <a:t>μ</a:t>
            </a:r>
            <a:r>
              <a:rPr lang="en-US" dirty="0" smtClean="0">
                <a:latin typeface="Calibri"/>
                <a:cs typeface="Calibri"/>
              </a:rPr>
              <a:t>, is the intercept of the </a:t>
            </a:r>
            <a:r>
              <a:rPr lang="en-US" dirty="0" err="1" smtClean="0">
                <a:latin typeface="Calibri"/>
                <a:cs typeface="Calibri"/>
              </a:rPr>
              <a:t>Shyam</a:t>
            </a:r>
            <a:r>
              <a:rPr lang="en-US" dirty="0" smtClean="0">
                <a:latin typeface="Calibri"/>
                <a:cs typeface="Calibri"/>
              </a:rPr>
              <a:t> equation</a:t>
            </a:r>
          </a:p>
          <a:p>
            <a:r>
              <a:rPr lang="en-US" dirty="0" smtClean="0">
                <a:latin typeface="Calibri"/>
                <a:cs typeface="Calibri"/>
              </a:rPr>
              <a:t>μ</a:t>
            </a:r>
            <a:r>
              <a:rPr lang="en-US" baseline="-25000" dirty="0" smtClean="0">
                <a:latin typeface="Calibri"/>
                <a:cs typeface="Calibri"/>
              </a:rPr>
              <a:t>T4/PB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ea typeface="ＭＳ ゴシック"/>
                <a:cs typeface="Calibri"/>
              </a:rPr>
              <a:t>≅ 10</a:t>
            </a:r>
            <a:r>
              <a:rPr lang="en-US" baseline="30000" dirty="0" smtClean="0">
                <a:latin typeface="Calibri"/>
                <a:ea typeface="ＭＳ ゴシック"/>
                <a:cs typeface="Calibri"/>
              </a:rPr>
              <a:t>-5</a:t>
            </a:r>
            <a:r>
              <a:rPr lang="en-US" dirty="0" smtClean="0">
                <a:latin typeface="Calibri"/>
                <a:ea typeface="ＭＳ ゴシック"/>
                <a:cs typeface="Calibri"/>
              </a:rPr>
              <a:t> and </a:t>
            </a:r>
            <a:r>
              <a:rPr lang="en-US" dirty="0" smtClean="0">
                <a:cs typeface="Calibri"/>
              </a:rPr>
              <a:t>μ</a:t>
            </a:r>
            <a:r>
              <a:rPr lang="en-US" baseline="-25000" dirty="0" smtClean="0">
                <a:cs typeface="Calibri"/>
              </a:rPr>
              <a:t>RSW</a:t>
            </a:r>
            <a:r>
              <a:rPr lang="en-US" dirty="0" smtClean="0">
                <a:cs typeface="Calibri"/>
              </a:rPr>
              <a:t> </a:t>
            </a:r>
            <a:r>
              <a:rPr lang="en-US" dirty="0" smtClean="0">
                <a:ea typeface="ＭＳ ゴシック"/>
                <a:cs typeface="Calibri"/>
              </a:rPr>
              <a:t>≅ 10</a:t>
            </a:r>
            <a:r>
              <a:rPr lang="en-US" baseline="30000" dirty="0" smtClean="0">
                <a:ea typeface="ＭＳ ゴシック"/>
                <a:cs typeface="Calibri"/>
              </a:rPr>
              <a:t>-4</a:t>
            </a:r>
            <a:r>
              <a:rPr lang="en-US" dirty="0" smtClean="0">
                <a:ea typeface="ＭＳ ゴシック"/>
                <a:cs typeface="Calibri"/>
              </a:rPr>
              <a:t> </a:t>
            </a:r>
            <a:r>
              <a:rPr lang="en-US" dirty="0" smtClean="0">
                <a:cs typeface="Calibri"/>
              </a:rPr>
              <a:t> </a:t>
            </a:r>
          </a:p>
          <a:p>
            <a:r>
              <a:rPr lang="en-US" dirty="0" err="1" smtClean="0">
                <a:latin typeface="Calibri"/>
                <a:ea typeface="ＭＳ ゴシック"/>
                <a:cs typeface="Calibri"/>
              </a:rPr>
              <a:t>Shyam</a:t>
            </a:r>
            <a:r>
              <a:rPr lang="en-US" dirty="0" smtClean="0">
                <a:latin typeface="Calibri"/>
                <a:ea typeface="ＭＳ ゴシック"/>
                <a:cs typeface="Calibri"/>
              </a:rPr>
              <a:t> model journal paper has  2.39E-6 &lt; </a:t>
            </a:r>
            <a:r>
              <a:rPr lang="en-US" dirty="0" err="1" smtClean="0">
                <a:cs typeface="Calibri"/>
              </a:rPr>
              <a:t>μ</a:t>
            </a:r>
            <a:r>
              <a:rPr lang="en-US" dirty="0" smtClean="0">
                <a:cs typeface="Calibri"/>
              </a:rPr>
              <a:t> &lt; 1.97E-5 for his samples</a:t>
            </a:r>
            <a:r>
              <a:rPr lang="en-US" dirty="0" smtClean="0">
                <a:latin typeface="Calibri"/>
                <a:ea typeface="ＭＳ ゴシック"/>
                <a:cs typeface="Calibri"/>
              </a:rPr>
              <a:t> </a:t>
            </a:r>
          </a:p>
          <a:p>
            <a:r>
              <a:rPr lang="en-US" dirty="0" smtClean="0">
                <a:latin typeface="Calibri"/>
                <a:ea typeface="ＭＳ ゴシック"/>
                <a:cs typeface="Calibri"/>
              </a:rPr>
              <a:t>Would need our slip irreversibility (</a:t>
            </a:r>
            <a:r>
              <a:rPr lang="en-US" dirty="0" err="1" smtClean="0">
                <a:latin typeface="Calibri"/>
                <a:ea typeface="ＭＳ ゴシック"/>
                <a:cs typeface="Calibri"/>
              </a:rPr>
              <a:t>f</a:t>
            </a:r>
            <a:r>
              <a:rPr lang="en-US" dirty="0" smtClean="0">
                <a:latin typeface="Calibri"/>
                <a:ea typeface="ＭＳ ゴシック"/>
                <a:cs typeface="Calibri"/>
              </a:rPr>
              <a:t>) to decrease or have our critical crack-tip opening displacement increase to yield an order of magnitude decrease in our DSP</a:t>
            </a:r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98306" name="Object 2"/>
          <p:cNvGraphicFramePr>
            <a:graphicFrameLocks noChangeAspect="1"/>
          </p:cNvGraphicFramePr>
          <p:nvPr/>
        </p:nvGraphicFramePr>
        <p:xfrm>
          <a:off x="7467600" y="1981200"/>
          <a:ext cx="1219200" cy="958850"/>
        </p:xfrm>
        <a:graphic>
          <a:graphicData uri="http://schemas.openxmlformats.org/presentationml/2006/ole">
            <p:oleObj spid="_x0000_s98306" name="Equation" r:id="rId3" imgW="7315200" imgH="6223000" progId="Equation.3">
              <p:embed/>
            </p:oleObj>
          </a:graphicData>
        </a:graphic>
      </p:graphicFrame>
      <p:grpSp>
        <p:nvGrpSpPr>
          <p:cNvPr id="5" name="Group 12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6" name="Picture 5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9108" y="0"/>
            <a:ext cx="9163107" cy="914400"/>
          </a:xfrm>
        </p:spPr>
        <p:txBody>
          <a:bodyPr/>
          <a:lstStyle/>
          <a:p>
            <a:r>
              <a:rPr lang="en-US" dirty="0" smtClean="0"/>
              <a:t>Self Initiated Crack in Weld Zone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302" y="1074901"/>
            <a:ext cx="6388356" cy="5059362"/>
          </a:xfrm>
        </p:spPr>
        <p:txBody>
          <a:bodyPr/>
          <a:lstStyle/>
          <a:p>
            <a:r>
              <a:rPr lang="en-US" dirty="0" smtClean="0"/>
              <a:t>Sample notched in heat-affected zone</a:t>
            </a:r>
          </a:p>
          <a:p>
            <a:r>
              <a:rPr lang="en-US" dirty="0" smtClean="0"/>
              <a:t>After fatiguing to small-crack threshold, noticed a self-initiated crack in the middle of the weld region</a:t>
            </a:r>
          </a:p>
          <a:p>
            <a:r>
              <a:rPr lang="en-US" dirty="0" smtClean="0"/>
              <a:t>Continued fatiguing sample and monitored crack growth of HAZ crack and self-initiated crack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6339590" y="1665122"/>
            <a:ext cx="2685546" cy="3185160"/>
            <a:chOff x="6229854" y="1752600"/>
            <a:chExt cx="2685546" cy="3185160"/>
          </a:xfrm>
        </p:grpSpPr>
        <p:grpSp>
          <p:nvGrpSpPr>
            <p:cNvPr id="4" name="Group 40"/>
            <p:cNvGrpSpPr>
              <a:grpSpLocks noChangeAspect="1"/>
            </p:cNvGrpSpPr>
            <p:nvPr/>
          </p:nvGrpSpPr>
          <p:grpSpPr>
            <a:xfrm>
              <a:off x="6229854" y="2743200"/>
              <a:ext cx="2685546" cy="2194560"/>
              <a:chOff x="5879540" y="2743200"/>
              <a:chExt cx="2983940" cy="243840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879540" y="2743200"/>
                <a:ext cx="2983940" cy="2438400"/>
              </a:xfrm>
              <a:prstGeom prst="rect">
                <a:avLst/>
              </a:prstGeom>
            </p:spPr>
          </p:pic>
          <p:sp>
            <p:nvSpPr>
              <p:cNvPr id="6" name="Oval 5"/>
              <p:cNvSpPr/>
              <p:nvPr/>
            </p:nvSpPr>
            <p:spPr>
              <a:xfrm>
                <a:off x="7696200" y="3721608"/>
                <a:ext cx="518160" cy="5181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 bwMode="auto">
              <a:xfrm flipV="1">
                <a:off x="7882128" y="3749040"/>
                <a:ext cx="167640" cy="45720"/>
              </a:xfrm>
              <a:prstGeom prst="rect">
                <a:avLst/>
              </a:prstGeom>
              <a:noFill/>
              <a:ln w="9525" cap="flat" cmpd="sng" algn="ctr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800" b="1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</p:grpSp>
        <p:sp>
          <p:nvSpPr>
            <p:cNvPr id="8" name="TextBox 7"/>
            <p:cNvSpPr txBox="1"/>
            <p:nvPr/>
          </p:nvSpPr>
          <p:spPr>
            <a:xfrm>
              <a:off x="6360922" y="1752600"/>
              <a:ext cx="2478278" cy="584776"/>
            </a:xfrm>
            <a:prstGeom prst="rect">
              <a:avLst/>
            </a:prstGeom>
            <a:noFill/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Heat-Affected Zone</a:t>
              </a:r>
            </a:p>
            <a:p>
              <a:pPr algn="ctr"/>
              <a:r>
                <a:rPr lang="en-US" sz="1600" dirty="0" smtClean="0"/>
                <a:t>(Dashed Circle)</a:t>
              </a:r>
              <a:endParaRPr lang="en-US" sz="1600" dirty="0"/>
            </a:p>
          </p:txBody>
        </p:sp>
        <p:cxnSp>
          <p:nvCxnSpPr>
            <p:cNvPr id="9" name="Straight Arrow Connector 8"/>
            <p:cNvCxnSpPr>
              <a:stCxn id="8" idx="2"/>
              <a:endCxn id="6" idx="1"/>
            </p:cNvCxnSpPr>
            <p:nvPr/>
          </p:nvCxnSpPr>
          <p:spPr>
            <a:xfrm rot="16200000" flipH="1">
              <a:off x="7089259" y="2848177"/>
              <a:ext cx="1354685" cy="33308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2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12" name="Picture 11" descr="StackedBlockMwrapped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Tension Testing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743200"/>
            <a:ext cx="2311400" cy="17780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417638"/>
            <a:ext cx="8229600" cy="4708525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Followed ASTM E8 Standards for tension testing of metallic materials</a:t>
            </a:r>
          </a:p>
          <a:p>
            <a:r>
              <a:rPr lang="en-US" dirty="0" smtClean="0"/>
              <a:t>Used an MTS extensometer (model 632.11B-20) to measure the strain</a:t>
            </a:r>
          </a:p>
          <a:p>
            <a:pPr lvl="1"/>
            <a:r>
              <a:rPr lang="en-US" dirty="0" smtClean="0"/>
              <a:t>Rated for +/- 3.8 mm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Actuator moved at 0.01 mm/sec (yielding 0.01667 mm/mm / min – following ASTM standards)</a:t>
            </a:r>
          </a:p>
          <a:p>
            <a:r>
              <a:rPr lang="en-US" dirty="0" smtClean="0"/>
              <a:t>Measured yield strength using the offset method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6" name="Picture 5" descr="StackedBlockMwrapped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4 trial com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37" y="270160"/>
            <a:ext cx="8696325" cy="61306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13536" y="990600"/>
            <a:ext cx="5973264" cy="4524316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dirty="0" smtClean="0"/>
              <a:t>Elastic </a:t>
            </a:r>
            <a:r>
              <a:rPr lang="en-US" dirty="0" err="1" smtClean="0"/>
              <a:t>Modulii</a:t>
            </a:r>
            <a:r>
              <a:rPr lang="en-US" dirty="0" smtClean="0"/>
              <a:t> are similar</a:t>
            </a:r>
          </a:p>
          <a:p>
            <a:pPr lvl="1">
              <a:buFont typeface="Arial"/>
              <a:buChar char="•"/>
            </a:pPr>
            <a:r>
              <a:rPr lang="en-US" dirty="0" smtClean="0"/>
              <a:t>E</a:t>
            </a:r>
            <a:r>
              <a:rPr lang="en-US" baseline="-25000" dirty="0" smtClean="0"/>
              <a:t>T4</a:t>
            </a:r>
            <a:r>
              <a:rPr lang="en-US" dirty="0" smtClean="0"/>
              <a:t> = 69.3±1.8 </a:t>
            </a:r>
            <a:r>
              <a:rPr lang="en-US" dirty="0" err="1" smtClean="0"/>
              <a:t>GPa</a:t>
            </a:r>
            <a:r>
              <a:rPr lang="en-US" dirty="0" smtClean="0"/>
              <a:t>; E</a:t>
            </a:r>
            <a:r>
              <a:rPr lang="en-US" baseline="-25000" dirty="0" smtClean="0"/>
              <a:t>PB</a:t>
            </a:r>
            <a:r>
              <a:rPr lang="en-US" dirty="0" smtClean="0"/>
              <a:t> = 68.4±1.9 </a:t>
            </a:r>
            <a:r>
              <a:rPr lang="en-US" dirty="0" err="1" smtClean="0"/>
              <a:t>GPa</a:t>
            </a:r>
            <a:endParaRPr lang="en-US" dirty="0" smtClean="0"/>
          </a:p>
          <a:p>
            <a:pPr lvl="1">
              <a:buFont typeface="Arial"/>
              <a:buChar char="•"/>
            </a:pP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Yield Strength clearly higher in PB than T4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Calibri (Body)"/>
                <a:ea typeface="ＭＳ ゴシック"/>
                <a:cs typeface="Calibri (Body)"/>
              </a:rPr>
              <a:t>σ</a:t>
            </a:r>
            <a:r>
              <a:rPr lang="en-US" baseline="-25000" dirty="0" smtClean="0">
                <a:latin typeface="Calibri (Body)"/>
                <a:ea typeface="ＭＳ ゴシック"/>
                <a:cs typeface="Calibri (Body)"/>
              </a:rPr>
              <a:t>y,T4</a:t>
            </a:r>
            <a:r>
              <a:rPr lang="en-US" dirty="0" smtClean="0">
                <a:latin typeface="Calibri (Body)"/>
                <a:ea typeface="ＭＳ ゴシック"/>
                <a:cs typeface="Calibri (Body)"/>
              </a:rPr>
              <a:t> = 179±4 </a:t>
            </a:r>
            <a:r>
              <a:rPr lang="en-US" dirty="0" err="1" smtClean="0">
                <a:latin typeface="Calibri (Body)"/>
                <a:ea typeface="ＭＳ ゴシック"/>
                <a:cs typeface="Calibri (Body)"/>
              </a:rPr>
              <a:t>MPa</a:t>
            </a:r>
            <a:r>
              <a:rPr lang="en-US" dirty="0" smtClean="0">
                <a:latin typeface="Calibri (Body)"/>
                <a:ea typeface="ＭＳ ゴシック"/>
                <a:cs typeface="Calibri (Body)"/>
              </a:rPr>
              <a:t>; </a:t>
            </a:r>
            <a:r>
              <a:rPr lang="en-US" dirty="0" err="1" smtClean="0">
                <a:latin typeface="Calibri (Body)"/>
                <a:ea typeface="ＭＳ ゴシック"/>
                <a:cs typeface="Calibri (Body)"/>
              </a:rPr>
              <a:t>σ</a:t>
            </a:r>
            <a:r>
              <a:rPr lang="en-US" baseline="-25000" dirty="0" err="1" smtClean="0">
                <a:latin typeface="Calibri (Body)"/>
                <a:ea typeface="ＭＳ ゴシック"/>
                <a:cs typeface="Calibri (Body)"/>
              </a:rPr>
              <a:t>y,PB</a:t>
            </a:r>
            <a:r>
              <a:rPr lang="en-US" baseline="-25000" dirty="0" smtClean="0">
                <a:latin typeface="Calibri (Body)"/>
                <a:ea typeface="ＭＳ ゴシック"/>
                <a:cs typeface="Calibri (Body)"/>
              </a:rPr>
              <a:t> </a:t>
            </a:r>
            <a:r>
              <a:rPr lang="en-US" dirty="0" smtClean="0">
                <a:latin typeface="Calibri (Body)"/>
                <a:ea typeface="ＭＳ ゴシック"/>
                <a:cs typeface="Calibri (Body)"/>
              </a:rPr>
              <a:t>= 247±3 </a:t>
            </a:r>
            <a:r>
              <a:rPr lang="en-US" dirty="0" err="1" smtClean="0">
                <a:latin typeface="Calibri (Body)"/>
                <a:ea typeface="ＭＳ ゴシック"/>
                <a:cs typeface="Calibri (Body)"/>
              </a:rPr>
              <a:t>MPa</a:t>
            </a:r>
            <a:endParaRPr lang="en-US" dirty="0" smtClean="0">
              <a:latin typeface="Calibri (Body)"/>
              <a:ea typeface="ＭＳ ゴシック"/>
              <a:cs typeface="Calibri (Body)"/>
            </a:endParaRPr>
          </a:p>
          <a:p>
            <a:pPr>
              <a:buFont typeface="Arial"/>
              <a:buChar char="•"/>
            </a:pPr>
            <a:endParaRPr lang="en-US" dirty="0" smtClean="0">
              <a:latin typeface="Calibri (Body)"/>
              <a:ea typeface="ＭＳ ゴシック"/>
              <a:cs typeface="Calibri (Body)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latin typeface="Calibri (Body)"/>
                <a:ea typeface="ＭＳ ゴシック"/>
                <a:cs typeface="Calibri (Body)"/>
              </a:rPr>
              <a:t>Tensile Strength: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Calibri (Body)"/>
                <a:ea typeface="ＭＳ ゴシック"/>
                <a:cs typeface="Calibri (Body)"/>
              </a:rPr>
              <a:t>σ</a:t>
            </a:r>
            <a:r>
              <a:rPr lang="en-US" baseline="-25000" dirty="0" smtClean="0">
                <a:latin typeface="Calibri (Body)"/>
                <a:ea typeface="ＭＳ ゴシック"/>
                <a:cs typeface="Calibri (Body)"/>
              </a:rPr>
              <a:t>TS,T4</a:t>
            </a:r>
            <a:r>
              <a:rPr lang="en-US" dirty="0" smtClean="0">
                <a:latin typeface="Calibri (Body)"/>
                <a:ea typeface="ＭＳ ゴシック"/>
                <a:cs typeface="Calibri (Body)"/>
              </a:rPr>
              <a:t> = 311±9 </a:t>
            </a:r>
            <a:r>
              <a:rPr lang="en-US" dirty="0" err="1" smtClean="0">
                <a:latin typeface="Calibri (Body)"/>
                <a:ea typeface="ＭＳ ゴシック"/>
                <a:cs typeface="Calibri (Body)"/>
              </a:rPr>
              <a:t>MPa</a:t>
            </a:r>
            <a:r>
              <a:rPr lang="en-US" dirty="0" smtClean="0">
                <a:latin typeface="Calibri (Body)"/>
                <a:ea typeface="ＭＳ ゴシック"/>
                <a:cs typeface="Calibri (Body)"/>
              </a:rPr>
              <a:t>; σ</a:t>
            </a:r>
            <a:r>
              <a:rPr lang="en-US" baseline="-25000" dirty="0" smtClean="0">
                <a:latin typeface="Calibri (Body)"/>
                <a:ea typeface="ＭＳ ゴシック"/>
                <a:cs typeface="Calibri (Body)"/>
              </a:rPr>
              <a:t>TS,PB</a:t>
            </a:r>
            <a:r>
              <a:rPr lang="en-US" dirty="0" smtClean="0">
                <a:latin typeface="Calibri (Body)"/>
                <a:ea typeface="ＭＳ ゴシック"/>
                <a:cs typeface="Calibri (Body)"/>
              </a:rPr>
              <a:t> = 349±5 </a:t>
            </a:r>
            <a:r>
              <a:rPr lang="en-US" dirty="0" err="1" smtClean="0">
                <a:latin typeface="Calibri (Body)"/>
                <a:ea typeface="ＭＳ ゴシック"/>
                <a:cs typeface="Calibri (Body)"/>
              </a:rPr>
              <a:t>MPa</a:t>
            </a:r>
            <a:endParaRPr lang="en-US" dirty="0" smtClean="0">
              <a:latin typeface="Calibri (Body)"/>
              <a:ea typeface="ＭＳ ゴシック"/>
              <a:cs typeface="Calibri (Body)"/>
            </a:endParaRPr>
          </a:p>
          <a:p>
            <a:pPr lvl="1">
              <a:buFont typeface="Arial"/>
              <a:buChar char="•"/>
            </a:pPr>
            <a:endParaRPr lang="en-US" dirty="0" smtClean="0">
              <a:latin typeface="Calibri (Body)"/>
              <a:ea typeface="ＭＳ ゴシック"/>
              <a:cs typeface="Calibri (Body)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latin typeface="Calibri (Body)"/>
                <a:ea typeface="ＭＳ ゴシック"/>
                <a:cs typeface="Calibri (Body)"/>
              </a:rPr>
              <a:t>Uniform Elongation: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Calibri (Body)"/>
                <a:ea typeface="ＭＳ ゴシック"/>
                <a:cs typeface="Calibri (Body)"/>
              </a:rPr>
              <a:t>ε</a:t>
            </a:r>
            <a:r>
              <a:rPr lang="en-US" baseline="-25000" dirty="0" smtClean="0">
                <a:latin typeface="Calibri (Body)"/>
                <a:ea typeface="ＭＳ ゴシック"/>
                <a:cs typeface="Calibri (Body)"/>
              </a:rPr>
              <a:t>U,T4</a:t>
            </a:r>
            <a:r>
              <a:rPr lang="en-US" dirty="0" smtClean="0">
                <a:latin typeface="Calibri (Body)"/>
                <a:ea typeface="ＭＳ ゴシック"/>
                <a:cs typeface="Calibri (Body)"/>
              </a:rPr>
              <a:t> = 0.23±0.01; ε</a:t>
            </a:r>
            <a:r>
              <a:rPr lang="en-US" baseline="-25000" dirty="0" smtClean="0">
                <a:latin typeface="Calibri (Body)"/>
                <a:ea typeface="ＭＳ ゴシック"/>
                <a:cs typeface="Calibri (Body)"/>
              </a:rPr>
              <a:t>U,PB </a:t>
            </a:r>
            <a:r>
              <a:rPr lang="en-US" dirty="0" smtClean="0">
                <a:latin typeface="Calibri (Body)"/>
                <a:ea typeface="ＭＳ ゴシック"/>
                <a:cs typeface="Calibri (Body)"/>
              </a:rPr>
              <a:t>= 0.21±0.01</a:t>
            </a:r>
          </a:p>
          <a:p>
            <a:pPr lvl="1">
              <a:buFont typeface="Arial"/>
              <a:buChar char="•"/>
            </a:pPr>
            <a:endParaRPr lang="en-US" dirty="0" smtClean="0">
              <a:latin typeface="Calibri (Body)"/>
              <a:ea typeface="ＭＳ ゴシック"/>
              <a:cs typeface="Calibri (Body)"/>
            </a:endParaRPr>
          </a:p>
          <a:p>
            <a:pPr>
              <a:buFont typeface="Arial"/>
              <a:buChar char="•"/>
            </a:pPr>
            <a:r>
              <a:rPr lang="en-US" dirty="0" smtClean="0">
                <a:latin typeface="Calibri (Body)"/>
                <a:ea typeface="ＭＳ ゴシック"/>
                <a:cs typeface="Calibri (Body)"/>
              </a:rPr>
              <a:t>Work Hardening Exponent</a:t>
            </a:r>
          </a:p>
          <a:p>
            <a:pPr lvl="1">
              <a:buFont typeface="Arial"/>
              <a:buChar char="•"/>
            </a:pPr>
            <a:r>
              <a:rPr lang="en-US" dirty="0" smtClean="0">
                <a:latin typeface="Calibri (Body)"/>
                <a:ea typeface="ＭＳ ゴシック"/>
                <a:cs typeface="Calibri (Body)"/>
              </a:rPr>
              <a:t>n</a:t>
            </a:r>
            <a:r>
              <a:rPr lang="en-US" baseline="-25000" dirty="0" smtClean="0">
                <a:latin typeface="Calibri (Body)"/>
                <a:ea typeface="ＭＳ ゴシック"/>
                <a:cs typeface="Calibri (Body)"/>
              </a:rPr>
              <a:t>T4</a:t>
            </a:r>
            <a:r>
              <a:rPr lang="en-US" dirty="0" smtClean="0">
                <a:latin typeface="Calibri (Body)"/>
                <a:ea typeface="ＭＳ ゴシック"/>
                <a:cs typeface="Calibri (Body)"/>
              </a:rPr>
              <a:t> = 0.21±0.01; </a:t>
            </a:r>
            <a:r>
              <a:rPr lang="en-US" dirty="0" err="1" smtClean="0">
                <a:latin typeface="Calibri (Body)"/>
                <a:ea typeface="ＭＳ ゴシック"/>
                <a:cs typeface="Calibri (Body)"/>
              </a:rPr>
              <a:t>n</a:t>
            </a:r>
            <a:r>
              <a:rPr lang="en-US" baseline="-25000" dirty="0" err="1" smtClean="0">
                <a:latin typeface="Calibri (Body)"/>
                <a:ea typeface="ＭＳ ゴシック"/>
                <a:cs typeface="Calibri (Body)"/>
              </a:rPr>
              <a:t>PB</a:t>
            </a:r>
            <a:r>
              <a:rPr lang="en-US" dirty="0" smtClean="0">
                <a:latin typeface="Calibri (Body)"/>
                <a:ea typeface="ＭＳ ゴシック"/>
                <a:cs typeface="Calibri (Body)"/>
              </a:rPr>
              <a:t> = 0.19±0.01</a:t>
            </a:r>
          </a:p>
          <a:p>
            <a:pPr>
              <a:buFont typeface="Arial"/>
              <a:buChar char="•"/>
            </a:pPr>
            <a:endParaRPr lang="en-US" dirty="0" smtClean="0">
              <a:latin typeface="Calibri (Body)"/>
              <a:ea typeface="ＭＳ ゴシック"/>
              <a:cs typeface="Calibri (Body)"/>
            </a:endParaRPr>
          </a:p>
          <a:p>
            <a:pPr>
              <a:buFont typeface="Arial"/>
              <a:buChar char="•"/>
            </a:pPr>
            <a:endParaRPr lang="en-US" dirty="0" smtClean="0">
              <a:latin typeface="Calibri (Body)"/>
              <a:ea typeface="ＭＳ ゴシック"/>
              <a:cs typeface="Calibri (Body)"/>
            </a:endParaRPr>
          </a:p>
        </p:txBody>
      </p:sp>
      <p:grpSp>
        <p:nvGrpSpPr>
          <p:cNvPr id="3" name="Group 4"/>
          <p:cNvGrpSpPr/>
          <p:nvPr/>
        </p:nvGrpSpPr>
        <p:grpSpPr>
          <a:xfrm>
            <a:off x="381000" y="6213342"/>
            <a:ext cx="8382000" cy="644658"/>
            <a:chOff x="381000" y="6060942"/>
            <a:chExt cx="8382000" cy="644658"/>
          </a:xfrm>
        </p:grpSpPr>
        <p:pic>
          <p:nvPicPr>
            <p:cNvPr id="7" name="Picture 6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-1" y="6060942"/>
            <a:ext cx="9111325" cy="644658"/>
            <a:chOff x="381000" y="6060942"/>
            <a:chExt cx="8382000" cy="644658"/>
          </a:xfrm>
        </p:grpSpPr>
        <p:pic>
          <p:nvPicPr>
            <p:cNvPr id="8" name="Picture 7" descr="StackedBlockMwrapped.tiff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  <p:grpSp>
        <p:nvGrpSpPr>
          <p:cNvPr id="3" name="Group 34"/>
          <p:cNvGrpSpPr/>
          <p:nvPr/>
        </p:nvGrpSpPr>
        <p:grpSpPr>
          <a:xfrm>
            <a:off x="5656177" y="3098694"/>
            <a:ext cx="2851686" cy="1219200"/>
            <a:chOff x="6126261" y="2438400"/>
            <a:chExt cx="1910709" cy="816898"/>
          </a:xfrm>
        </p:grpSpPr>
        <p:pic>
          <p:nvPicPr>
            <p:cNvPr id="20" name="Picture 19" descr="coordinates.jp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26261" y="2438400"/>
              <a:ext cx="1910709" cy="816898"/>
            </a:xfrm>
            <a:prstGeom prst="rect">
              <a:avLst/>
            </a:prstGeom>
          </p:spPr>
        </p:pic>
        <p:sp>
          <p:nvSpPr>
            <p:cNvPr id="34" name="Cube 33"/>
            <p:cNvSpPr/>
            <p:nvPr/>
          </p:nvSpPr>
          <p:spPr>
            <a:xfrm>
              <a:off x="7462036" y="3034736"/>
              <a:ext cx="101360" cy="101360"/>
            </a:xfrm>
            <a:prstGeom prst="cub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1" name="Picture 40" descr="cube.jpg"/>
          <p:cNvPicPr>
            <a:picLocks noChangeAspect="1"/>
          </p:cNvPicPr>
          <p:nvPr/>
        </p:nvPicPr>
        <p:blipFill>
          <a:blip r:embed="rId6"/>
          <a:srcRect l="11111" t="17422" r="8889" b="22222"/>
          <a:stretch>
            <a:fillRect/>
          </a:stretch>
        </p:blipFill>
        <p:spPr>
          <a:xfrm>
            <a:off x="685800" y="1748474"/>
            <a:ext cx="4970377" cy="3749872"/>
          </a:xfrm>
          <a:prstGeom prst="rect">
            <a:avLst/>
          </a:prstGeom>
        </p:spPr>
      </p:pic>
      <p:grpSp>
        <p:nvGrpSpPr>
          <p:cNvPr id="4" name="Group 17"/>
          <p:cNvGrpSpPr/>
          <p:nvPr/>
        </p:nvGrpSpPr>
        <p:grpSpPr>
          <a:xfrm>
            <a:off x="762000" y="5151775"/>
            <a:ext cx="1175649" cy="346571"/>
            <a:chOff x="7358751" y="4572000"/>
            <a:chExt cx="1175649" cy="346571"/>
          </a:xfrm>
        </p:grpSpPr>
        <p:sp>
          <p:nvSpPr>
            <p:cNvPr id="11" name="Rectangle 10"/>
            <p:cNvSpPr/>
            <p:nvPr/>
          </p:nvSpPr>
          <p:spPr bwMode="auto">
            <a:xfrm>
              <a:off x="7358751" y="4572000"/>
              <a:ext cx="1175649" cy="346571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436923" y="4599801"/>
              <a:ext cx="101629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smtClean="0">
                  <a:solidFill>
                    <a:srgbClr val="000000"/>
                  </a:solidFill>
                </a:rPr>
                <a:t>300 µ</a:t>
              </a:r>
              <a:r>
                <a:rPr lang="en-US" sz="1200" dirty="0" err="1" smtClean="0">
                  <a:solidFill>
                    <a:srgbClr val="000000"/>
                  </a:solidFill>
                </a:rPr>
                <a:t>m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 bwMode="auto">
            <a:xfrm flipH="1">
              <a:off x="7450855" y="4844708"/>
              <a:ext cx="341200" cy="0"/>
            </a:xfrm>
            <a:prstGeom prst="line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 bwMode="auto">
            <a:xfrm flipH="1">
              <a:off x="7770818" y="4844708"/>
              <a:ext cx="341200" cy="0"/>
            </a:xfrm>
            <a:prstGeom prst="line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 bwMode="auto">
            <a:xfrm flipH="1">
              <a:off x="8112018" y="4844708"/>
              <a:ext cx="341200" cy="0"/>
            </a:xfrm>
            <a:prstGeom prst="line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 bwMode="auto">
            <a:xfrm flipV="1">
              <a:off x="7450855" y="4708598"/>
              <a:ext cx="0" cy="136111"/>
            </a:xfrm>
            <a:prstGeom prst="line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 bwMode="auto">
            <a:xfrm flipV="1">
              <a:off x="8453218" y="4708598"/>
              <a:ext cx="0" cy="136111"/>
            </a:xfrm>
            <a:prstGeom prst="line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2" name="TextBox 41"/>
          <p:cNvSpPr txBox="1"/>
          <p:nvPr/>
        </p:nvSpPr>
        <p:spPr>
          <a:xfrm>
            <a:off x="5257800" y="1390471"/>
            <a:ext cx="385611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Equiaxed</a:t>
            </a:r>
            <a:r>
              <a:rPr lang="en-US" dirty="0" smtClean="0"/>
              <a:t> pancake shaped grains on the </a:t>
            </a:r>
          </a:p>
          <a:p>
            <a:r>
              <a:rPr lang="en-US" dirty="0" smtClean="0"/>
              <a:t>Surface ( </a:t>
            </a:r>
            <a:r>
              <a:rPr lang="en-US" dirty="0" err="1" smtClean="0"/>
              <a:t>d</a:t>
            </a:r>
            <a:r>
              <a:rPr lang="en-US" dirty="0" smtClean="0"/>
              <a:t> ~ 50 </a:t>
            </a:r>
            <a:r>
              <a:rPr lang="en-US" dirty="0" smtClean="0">
                <a:solidFill>
                  <a:srgbClr val="000000"/>
                </a:solidFill>
              </a:rPr>
              <a:t>µ</a:t>
            </a:r>
            <a:r>
              <a:rPr lang="en-US" dirty="0" err="1" smtClean="0"/>
              <a:t>m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Elongated grains in the rolling and </a:t>
            </a:r>
          </a:p>
          <a:p>
            <a:r>
              <a:rPr lang="en-US" dirty="0" smtClean="0"/>
              <a:t>transverse directions</a:t>
            </a:r>
          </a:p>
        </p:txBody>
      </p:sp>
      <p:sp>
        <p:nvSpPr>
          <p:cNvPr id="43" name="Title 1"/>
          <p:cNvSpPr>
            <a:spLocks noGrp="1"/>
          </p:cNvSpPr>
          <p:nvPr>
            <p:ph type="title"/>
          </p:nvPr>
        </p:nvSpPr>
        <p:spPr>
          <a:xfrm>
            <a:off x="-17738" y="0"/>
            <a:ext cx="9144000" cy="838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AA6111 (T4 and PB) Sheet Microstructure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MicroTensile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4" name="Picture 3" descr="rsw utensile new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81000" y="570386"/>
            <a:ext cx="7894319" cy="6100156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6" name="Picture 5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MicroTensile</a:t>
            </a:r>
            <a:r>
              <a:rPr lang="en-US" dirty="0" smtClean="0"/>
              <a:t> Samples</a:t>
            </a:r>
            <a:endParaRPr lang="en-US" dirty="0"/>
          </a:p>
        </p:txBody>
      </p:sp>
      <p:pic>
        <p:nvPicPr>
          <p:cNvPr id="4" name="Picture 3" descr="rsw utensile new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81000" y="570386"/>
            <a:ext cx="7894319" cy="6100155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6" name="Picture 5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Immediate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Determine elastic modulus and yield strength of the weld nugget from monotonic tension testing of the </a:t>
            </a:r>
            <a:r>
              <a:rPr lang="en-US" dirty="0" err="1" smtClean="0"/>
              <a:t>microtensile</a:t>
            </a:r>
            <a:r>
              <a:rPr lang="en-US" dirty="0" smtClean="0"/>
              <a:t> samples</a:t>
            </a:r>
          </a:p>
          <a:p>
            <a:r>
              <a:rPr lang="en-US" dirty="0" smtClean="0"/>
              <a:t>Finish testing a few additional WN / HAZ notched samples at 80 and 100 </a:t>
            </a:r>
            <a:r>
              <a:rPr lang="en-US" dirty="0" err="1" smtClean="0"/>
              <a:t>MPa</a:t>
            </a:r>
            <a:endParaRPr lang="en-US" dirty="0" smtClean="0"/>
          </a:p>
          <a:p>
            <a:r>
              <a:rPr lang="en-US" dirty="0" smtClean="0"/>
              <a:t>Complete data analysis for thesis completion</a:t>
            </a:r>
          </a:p>
        </p:txBody>
      </p:sp>
      <p:grpSp>
        <p:nvGrpSpPr>
          <p:cNvPr id="4" name="Group 12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5" name="Picture 4" descr="StackedBlockMwrapped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371600"/>
            <a:ext cx="4495800" cy="3962400"/>
          </a:xfrm>
        </p:spPr>
        <p:txBody>
          <a:bodyPr/>
          <a:lstStyle/>
          <a:p>
            <a:pPr marL="342900" lvl="2" indent="-342900"/>
            <a:r>
              <a:rPr lang="en-US" b="1" dirty="0" smtClean="0">
                <a:solidFill>
                  <a:srgbClr val="000000"/>
                </a:solidFill>
              </a:rPr>
              <a:t>Ford Motor Company</a:t>
            </a:r>
          </a:p>
          <a:p>
            <a:endParaRPr lang="en-US" sz="2400" b="1" dirty="0" smtClean="0">
              <a:solidFill>
                <a:srgbClr val="000000"/>
              </a:solidFill>
            </a:endParaRPr>
          </a:p>
          <a:p>
            <a:r>
              <a:rPr lang="en-US" sz="2400" b="1" dirty="0" smtClean="0">
                <a:solidFill>
                  <a:srgbClr val="000000"/>
                </a:solidFill>
              </a:rPr>
              <a:t>Mei Li</a:t>
            </a:r>
          </a:p>
          <a:p>
            <a:r>
              <a:rPr lang="en-US" sz="2400" b="1" dirty="0" smtClean="0">
                <a:solidFill>
                  <a:srgbClr val="000000"/>
                </a:solidFill>
              </a:rPr>
              <a:t>Elizabeth </a:t>
            </a:r>
            <a:r>
              <a:rPr lang="en-US" sz="2400" b="1" dirty="0" err="1" smtClean="0">
                <a:solidFill>
                  <a:srgbClr val="000000"/>
                </a:solidFill>
              </a:rPr>
              <a:t>Hetrick</a:t>
            </a:r>
            <a:endParaRPr lang="en-US" sz="2400" b="1" dirty="0" smtClean="0">
              <a:solidFill>
                <a:srgbClr val="000000"/>
              </a:solidFill>
            </a:endParaRPr>
          </a:p>
          <a:p>
            <a:r>
              <a:rPr lang="en-US" sz="2400" b="1" dirty="0" smtClean="0">
                <a:solidFill>
                  <a:srgbClr val="000000"/>
                </a:solidFill>
              </a:rPr>
              <a:t>John </a:t>
            </a:r>
            <a:r>
              <a:rPr lang="en-US" sz="2400" b="1" dirty="0" err="1" smtClean="0">
                <a:solidFill>
                  <a:srgbClr val="000000"/>
                </a:solidFill>
              </a:rPr>
              <a:t>Lasecki</a:t>
            </a:r>
            <a:r>
              <a:rPr lang="en-US" sz="2400" b="1" dirty="0" smtClean="0">
                <a:solidFill>
                  <a:srgbClr val="000000"/>
                </a:solidFill>
              </a:rPr>
              <a:t> </a:t>
            </a:r>
          </a:p>
          <a:p>
            <a:r>
              <a:rPr lang="en-US" sz="2400" b="1" dirty="0" err="1" smtClean="0">
                <a:solidFill>
                  <a:srgbClr val="000000"/>
                </a:solidFill>
              </a:rPr>
              <a:t>Xu</a:t>
            </a:r>
            <a:r>
              <a:rPr lang="en-US" sz="2400" b="1" dirty="0" smtClean="0">
                <a:solidFill>
                  <a:srgbClr val="000000"/>
                </a:solidFill>
              </a:rPr>
              <a:t> Ming Su</a:t>
            </a:r>
          </a:p>
          <a:p>
            <a:r>
              <a:rPr lang="en-US" sz="2400" b="1" dirty="0" smtClean="0">
                <a:solidFill>
                  <a:srgbClr val="000000"/>
                </a:solidFill>
              </a:rPr>
              <a:t>Larry </a:t>
            </a:r>
            <a:r>
              <a:rPr lang="en-US" sz="2400" b="1" dirty="0" err="1" smtClean="0">
                <a:solidFill>
                  <a:srgbClr val="000000"/>
                </a:solidFill>
              </a:rPr>
              <a:t>Godlewski</a:t>
            </a:r>
            <a:endParaRPr lang="en-US" sz="2400" b="1" dirty="0" smtClean="0">
              <a:solidFill>
                <a:srgbClr val="000000"/>
              </a:solidFill>
            </a:endParaRPr>
          </a:p>
        </p:txBody>
      </p:sp>
      <p:grpSp>
        <p:nvGrpSpPr>
          <p:cNvPr id="4" name="Group 5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9" name="Picture 8" descr="StackedBlockMwrapped.tiff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4648200" y="1371600"/>
            <a:ext cx="44958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2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ＭＳ Ｐゴシック" charset="-128"/>
              </a:rPr>
              <a:t>University of Michigan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Alfred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Okello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Jason </a:t>
            </a: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Geathers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400" b="1" kern="0" dirty="0" smtClean="0">
                <a:solidFill>
                  <a:srgbClr val="000000"/>
                </a:solidFill>
              </a:rPr>
              <a:t>Tracy Berman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Jiashi</a:t>
            </a: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Miao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400" b="1" kern="0" dirty="0" err="1" smtClean="0">
                <a:solidFill>
                  <a:srgbClr val="000000"/>
                </a:solidFill>
              </a:rPr>
              <a:t>Xianfeng</a:t>
            </a:r>
            <a:r>
              <a:rPr lang="en-US" sz="2400" b="1" kern="0" dirty="0" smtClean="0">
                <a:solidFill>
                  <a:srgbClr val="000000"/>
                </a:solidFill>
              </a:rPr>
              <a:t> Ma</a:t>
            </a: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kumimoji="0" 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Prof.</a:t>
            </a:r>
            <a:r>
              <a:rPr kumimoji="0" lang="en-US" sz="2400" b="1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Steven </a:t>
            </a:r>
            <a:r>
              <a:rPr kumimoji="0" lang="en-US" sz="2400" b="1" i="0" u="none" strike="noStrike" kern="0" cap="none" spc="0" normalizeH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Yalisove</a:t>
            </a:r>
            <a:endParaRPr kumimoji="0" lang="en-US" sz="2400" b="1" i="0" u="none" strike="noStrike" kern="0" cap="none" spc="0" normalizeH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indent="-342900" defTabSz="914400" fontAlgn="base">
              <a:spcBef>
                <a:spcPct val="20000"/>
              </a:spcBef>
              <a:spcAft>
                <a:spcPct val="0"/>
              </a:spcAft>
              <a:buFontTx/>
              <a:buChar char="•"/>
            </a:pPr>
            <a:r>
              <a:rPr lang="en-US" sz="2400" b="1" kern="0" baseline="0" dirty="0" smtClean="0">
                <a:solidFill>
                  <a:srgbClr val="000000"/>
                </a:solidFill>
              </a:rPr>
              <a:t>Mike</a:t>
            </a:r>
            <a:r>
              <a:rPr lang="en-US" sz="2400" b="1" kern="0" dirty="0" smtClean="0">
                <a:solidFill>
                  <a:srgbClr val="000000"/>
                </a:solidFill>
              </a:rPr>
              <a:t> </a:t>
            </a:r>
            <a:r>
              <a:rPr lang="en-US" sz="2400" b="1" kern="0" dirty="0" err="1" smtClean="0">
                <a:solidFill>
                  <a:srgbClr val="000000"/>
                </a:solidFill>
              </a:rPr>
              <a:t>Abere</a:t>
            </a:r>
            <a:endParaRPr kumimoji="0" lang="en-US" sz="2400" b="1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38" y="38100"/>
            <a:ext cx="9034262" cy="1143000"/>
          </a:xfrm>
        </p:spPr>
        <p:txBody>
          <a:bodyPr/>
          <a:lstStyle/>
          <a:p>
            <a:r>
              <a:rPr lang="en-US" dirty="0" smtClean="0"/>
              <a:t>Sheet Center </a:t>
            </a:r>
            <a:r>
              <a:rPr lang="en-US" dirty="0" err="1" smtClean="0"/>
              <a:t>MicroHardness</a:t>
            </a:r>
            <a:endParaRPr lang="en-US" dirty="0"/>
          </a:p>
        </p:txBody>
      </p:sp>
      <p:pic>
        <p:nvPicPr>
          <p:cNvPr id="4" name="Picture 3" descr="T4 uhardness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1460612"/>
            <a:ext cx="6019800" cy="4101987"/>
          </a:xfrm>
          <a:prstGeom prst="rect">
            <a:avLst/>
          </a:prstGeom>
        </p:spPr>
      </p:pic>
      <p:pic>
        <p:nvPicPr>
          <p:cNvPr id="5" name="Picture 4" descr="S5-10x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0612"/>
            <a:ext cx="3012558" cy="2259419"/>
          </a:xfrm>
          <a:prstGeom prst="rect">
            <a:avLst/>
          </a:prstGeom>
        </p:spPr>
      </p:pic>
      <p:grpSp>
        <p:nvGrpSpPr>
          <p:cNvPr id="3" name="Group 5"/>
          <p:cNvGrpSpPr/>
          <p:nvPr/>
        </p:nvGrpSpPr>
        <p:grpSpPr>
          <a:xfrm>
            <a:off x="1757681" y="3393809"/>
            <a:ext cx="1143000" cy="260412"/>
            <a:chOff x="7543800" y="5187889"/>
            <a:chExt cx="1143000" cy="260412"/>
          </a:xfrm>
          <a:solidFill>
            <a:schemeClr val="bg1"/>
          </a:solidFill>
        </p:grpSpPr>
        <p:sp>
          <p:nvSpPr>
            <p:cNvPr id="7" name="Rectangle 6"/>
            <p:cNvSpPr/>
            <p:nvPr/>
          </p:nvSpPr>
          <p:spPr bwMode="auto">
            <a:xfrm>
              <a:off x="7543800" y="5187889"/>
              <a:ext cx="1143000" cy="260412"/>
            </a:xfrm>
            <a:prstGeom prst="rect">
              <a:avLst/>
            </a:prstGeom>
            <a:grpFill/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8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6" name="Group 55"/>
            <p:cNvGrpSpPr/>
            <p:nvPr/>
          </p:nvGrpSpPr>
          <p:grpSpPr>
            <a:xfrm>
              <a:off x="7620000" y="5187889"/>
              <a:ext cx="992893" cy="246221"/>
              <a:chOff x="5715000" y="4107189"/>
              <a:chExt cx="992893" cy="246221"/>
            </a:xfrm>
            <a:grpFill/>
          </p:grpSpPr>
          <p:sp>
            <p:nvSpPr>
              <p:cNvPr id="10" name="TextBox 9"/>
              <p:cNvSpPr txBox="1"/>
              <p:nvPr/>
            </p:nvSpPr>
            <p:spPr>
              <a:xfrm>
                <a:off x="5753035" y="4107189"/>
                <a:ext cx="954858" cy="24622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 smtClean="0">
                    <a:solidFill>
                      <a:srgbClr val="000000"/>
                    </a:solidFill>
                  </a:rPr>
                  <a:t>150 µm</a:t>
                </a:r>
                <a:endParaRPr lang="en-US" sz="10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8" name="Group 56"/>
              <p:cNvGrpSpPr/>
              <p:nvPr/>
            </p:nvGrpSpPr>
            <p:grpSpPr>
              <a:xfrm>
                <a:off x="5715000" y="4206910"/>
                <a:ext cx="954858" cy="129660"/>
                <a:chOff x="5692073" y="4201180"/>
                <a:chExt cx="954858" cy="129660"/>
              </a:xfrm>
              <a:grpFill/>
            </p:grpSpPr>
            <p:grpSp>
              <p:nvGrpSpPr>
                <p:cNvPr id="9" name="Group 58"/>
                <p:cNvGrpSpPr/>
                <p:nvPr/>
              </p:nvGrpSpPr>
              <p:grpSpPr>
                <a:xfrm>
                  <a:off x="5692073" y="4330840"/>
                  <a:ext cx="954858" cy="0"/>
                  <a:chOff x="5692073" y="4330840"/>
                  <a:chExt cx="954858" cy="0"/>
                </a:xfrm>
                <a:grpFill/>
              </p:grpSpPr>
              <p:cxnSp>
                <p:nvCxnSpPr>
                  <p:cNvPr id="14" name="Straight Connector 13"/>
                  <p:cNvCxnSpPr/>
                  <p:nvPr/>
                </p:nvCxnSpPr>
                <p:spPr bwMode="auto">
                  <a:xfrm flipH="1">
                    <a:off x="5692073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" name="Straight Connector 14"/>
                  <p:cNvCxnSpPr/>
                  <p:nvPr/>
                </p:nvCxnSpPr>
                <p:spPr bwMode="auto">
                  <a:xfrm flipH="1">
                    <a:off x="599687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" name="Straight Connector 15"/>
                  <p:cNvCxnSpPr/>
                  <p:nvPr/>
                </p:nvCxnSpPr>
                <p:spPr bwMode="auto">
                  <a:xfrm flipH="1">
                    <a:off x="632190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12" name="Straight Connector 11"/>
                <p:cNvCxnSpPr/>
                <p:nvPr/>
              </p:nvCxnSpPr>
              <p:spPr bwMode="auto">
                <a:xfrm flipV="1">
                  <a:off x="5692073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Straight Connector 12"/>
                <p:cNvCxnSpPr/>
                <p:nvPr/>
              </p:nvCxnSpPr>
              <p:spPr bwMode="auto">
                <a:xfrm flipV="1">
                  <a:off x="6646931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" name="Group 16"/>
          <p:cNvGrpSpPr/>
          <p:nvPr/>
        </p:nvGrpSpPr>
        <p:grpSpPr>
          <a:xfrm>
            <a:off x="5385" y="2984612"/>
            <a:ext cx="746692" cy="669609"/>
            <a:chOff x="7086600" y="4939844"/>
            <a:chExt cx="825658" cy="740424"/>
          </a:xfrm>
        </p:grpSpPr>
        <p:sp>
          <p:nvSpPr>
            <p:cNvPr id="18" name="Rectangle 17"/>
            <p:cNvSpPr/>
            <p:nvPr/>
          </p:nvSpPr>
          <p:spPr bwMode="auto">
            <a:xfrm>
              <a:off x="7162800" y="4994468"/>
              <a:ext cx="685800" cy="685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8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17" name="Group 37"/>
            <p:cNvGrpSpPr/>
            <p:nvPr/>
          </p:nvGrpSpPr>
          <p:grpSpPr>
            <a:xfrm>
              <a:off x="7271308" y="5202530"/>
              <a:ext cx="348245" cy="347322"/>
              <a:chOff x="7270134" y="5200946"/>
              <a:chExt cx="578466" cy="576878"/>
            </a:xfrm>
          </p:grpSpPr>
          <p:cxnSp>
            <p:nvCxnSpPr>
              <p:cNvPr id="22" name="Straight Arrow Connector 21"/>
              <p:cNvCxnSpPr/>
              <p:nvPr/>
            </p:nvCxnSpPr>
            <p:spPr bwMode="auto">
              <a:xfrm rot="16200000" flipV="1">
                <a:off x="6982489" y="5488591"/>
                <a:ext cx="576878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  <p:cxnSp>
            <p:nvCxnSpPr>
              <p:cNvPr id="23" name="Straight Arrow Connector 22"/>
              <p:cNvCxnSpPr/>
              <p:nvPr/>
            </p:nvCxnSpPr>
            <p:spPr bwMode="auto">
              <a:xfrm rot="10800000" flipH="1" flipV="1">
                <a:off x="7271722" y="5776236"/>
                <a:ext cx="576878" cy="1588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20" name="TextBox 19"/>
            <p:cNvSpPr txBox="1"/>
            <p:nvPr/>
          </p:nvSpPr>
          <p:spPr>
            <a:xfrm>
              <a:off x="7086600" y="4939844"/>
              <a:ext cx="402718" cy="306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RD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493532" y="5271897"/>
              <a:ext cx="418726" cy="30629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000000"/>
                  </a:solidFill>
                </a:rPr>
                <a:t>ND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19" name="Group 23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25" name="Picture 24" descr="StackedBlockMwrapped.tiff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6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  <p:sp>
        <p:nvSpPr>
          <p:cNvPr id="27" name="Right Arrow 26"/>
          <p:cNvSpPr/>
          <p:nvPr/>
        </p:nvSpPr>
        <p:spPr bwMode="auto">
          <a:xfrm>
            <a:off x="152400" y="2226861"/>
            <a:ext cx="2753858" cy="574521"/>
          </a:xfrm>
          <a:prstGeom prst="rightArrow">
            <a:avLst/>
          </a:prstGeom>
          <a:solidFill>
            <a:schemeClr val="tx1">
              <a:alpha val="6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sz="2800" b="1" i="0" u="none" strike="noStrike" cap="none" normalizeH="0" baseline="-2500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3291" y="2361722"/>
            <a:ext cx="28392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</a:rPr>
              <a:t>MicroHardness</a:t>
            </a:r>
            <a:r>
              <a:rPr lang="en-US" sz="1200" dirty="0" smtClean="0">
                <a:solidFill>
                  <a:schemeClr val="bg1"/>
                </a:solidFill>
              </a:rPr>
              <a:t> Testing Direction (X)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30" name="Picture 29" descr="coordinates.jp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5" y="4038600"/>
            <a:ext cx="2851686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Content Placeholder 11" descr="W3.jpg"/>
          <p:cNvPicPr>
            <a:picLocks/>
          </p:cNvPicPr>
          <p:nvPr/>
        </p:nvPicPr>
        <p:blipFill>
          <a:blip r:embed="rId3"/>
          <a:srcRect t="10417" b="10417"/>
          <a:stretch>
            <a:fillRect/>
          </a:stretch>
        </p:blipFill>
        <p:spPr bwMode="auto">
          <a:xfrm>
            <a:off x="978408" y="847174"/>
            <a:ext cx="7479792" cy="4526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"/>
          </a:xfrm>
        </p:spPr>
        <p:txBody>
          <a:bodyPr/>
          <a:lstStyle/>
          <a:p>
            <a:r>
              <a:rPr lang="en-US" sz="3800" dirty="0" smtClean="0"/>
              <a:t>Resistance Spot Welding (RSW)</a:t>
            </a:r>
            <a:endParaRPr lang="en-US" sz="3800" dirty="0"/>
          </a:p>
        </p:txBody>
      </p:sp>
      <p:grpSp>
        <p:nvGrpSpPr>
          <p:cNvPr id="3" name="Group 32"/>
          <p:cNvGrpSpPr/>
          <p:nvPr/>
        </p:nvGrpSpPr>
        <p:grpSpPr>
          <a:xfrm>
            <a:off x="978408" y="850392"/>
            <a:ext cx="7479792" cy="4526280"/>
            <a:chOff x="793055" y="914400"/>
            <a:chExt cx="7479792" cy="4526280"/>
          </a:xfrm>
        </p:grpSpPr>
        <p:pic>
          <p:nvPicPr>
            <p:cNvPr id="29" name="Picture 28" descr="W3 mill marks.jpg"/>
            <p:cNvPicPr>
              <a:picLocks/>
            </p:cNvPicPr>
            <p:nvPr/>
          </p:nvPicPr>
          <p:blipFill>
            <a:blip r:embed="rId4"/>
            <a:srcRect t="10000" b="10000"/>
            <a:stretch>
              <a:fillRect/>
            </a:stretch>
          </p:blipFill>
          <p:spPr>
            <a:xfrm>
              <a:off x="793055" y="914400"/>
              <a:ext cx="7479792" cy="4526280"/>
            </a:xfrm>
            <a:prstGeom prst="rect">
              <a:avLst/>
            </a:prstGeom>
          </p:spPr>
        </p:pic>
        <p:cxnSp>
          <p:nvCxnSpPr>
            <p:cNvPr id="30" name="Straight Arrow Connector 29"/>
            <p:cNvCxnSpPr/>
            <p:nvPr/>
          </p:nvCxnSpPr>
          <p:spPr bwMode="auto">
            <a:xfrm rot="5400000">
              <a:off x="1658958" y="1922442"/>
              <a:ext cx="796885" cy="1588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2" name="TextBox 31"/>
            <p:cNvSpPr txBox="1"/>
            <p:nvPr/>
          </p:nvSpPr>
          <p:spPr>
            <a:xfrm>
              <a:off x="1371600" y="1154668"/>
              <a:ext cx="1524000" cy="369332"/>
            </a:xfrm>
            <a:prstGeom prst="rect">
              <a:avLst/>
            </a:prstGeom>
            <a:solidFill>
              <a:srgbClr val="FFFFFF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000000"/>
                  </a:solidFill>
                </a:rPr>
                <a:t>Sheet Milling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" name="Group 33"/>
          <p:cNvGrpSpPr/>
          <p:nvPr/>
        </p:nvGrpSpPr>
        <p:grpSpPr>
          <a:xfrm>
            <a:off x="978408" y="883921"/>
            <a:ext cx="7479792" cy="4526280"/>
            <a:chOff x="818520" y="-400643"/>
            <a:chExt cx="7479792" cy="4526280"/>
          </a:xfrm>
        </p:grpSpPr>
        <p:pic>
          <p:nvPicPr>
            <p:cNvPr id="35" name="Content Placeholder 3" descr="W3 dash.jpg"/>
            <p:cNvPicPr>
              <a:picLocks/>
            </p:cNvPicPr>
            <p:nvPr/>
          </p:nvPicPr>
          <p:blipFill>
            <a:blip r:embed="rId5"/>
            <a:srcRect t="10417" b="10417"/>
            <a:stretch>
              <a:fillRect/>
            </a:stretch>
          </p:blipFill>
          <p:spPr bwMode="auto">
            <a:xfrm>
              <a:off x="818520" y="-400643"/>
              <a:ext cx="7479792" cy="4526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35"/>
            <p:cNvSpPr txBox="1"/>
            <p:nvPr/>
          </p:nvSpPr>
          <p:spPr>
            <a:xfrm>
              <a:off x="4780920" y="-229432"/>
              <a:ext cx="2895600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bg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0000"/>
                  </a:solidFill>
                </a:rPr>
                <a:t>Femtosecond</a:t>
              </a:r>
              <a:r>
                <a:rPr lang="en-US" dirty="0" smtClean="0">
                  <a:solidFill>
                    <a:srgbClr val="000000"/>
                  </a:solidFill>
                </a:rPr>
                <a:t> Laser Notch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36" idx="2"/>
              <a:endCxn id="38" idx="7"/>
            </p:cNvCxnSpPr>
            <p:nvPr/>
          </p:nvCxnSpPr>
          <p:spPr bwMode="auto">
            <a:xfrm rot="5400000">
              <a:off x="5176818" y="-115118"/>
              <a:ext cx="796885" cy="130692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Donut 37"/>
            <p:cNvSpPr/>
            <p:nvPr/>
          </p:nvSpPr>
          <p:spPr bwMode="auto">
            <a:xfrm>
              <a:off x="4188465" y="814033"/>
              <a:ext cx="859155" cy="838200"/>
            </a:xfrm>
            <a:prstGeom prst="donut">
              <a:avLst>
                <a:gd name="adj" fmla="val 3333"/>
              </a:avLst>
            </a:prstGeom>
            <a:solidFill>
              <a:schemeClr val="tx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8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5" name="Group 38"/>
          <p:cNvGrpSpPr/>
          <p:nvPr/>
        </p:nvGrpSpPr>
        <p:grpSpPr>
          <a:xfrm>
            <a:off x="6705600" y="5410201"/>
            <a:ext cx="1550925" cy="457199"/>
            <a:chOff x="6705600" y="5410201"/>
            <a:chExt cx="1550925" cy="457199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705600" y="5410201"/>
              <a:ext cx="1550925" cy="457199"/>
            </a:xfrm>
            <a:prstGeom prst="rect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800" b="1" i="0" u="none" strike="noStrike" cap="none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808725" y="5492961"/>
              <a:ext cx="1340703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rgbClr val="000000"/>
                  </a:solidFill>
                </a:rPr>
                <a:t>2 mm</a:t>
              </a:r>
              <a:endParaRPr lang="en-US" sz="1400" dirty="0">
                <a:solidFill>
                  <a:srgbClr val="000000"/>
                </a:solidFill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 bwMode="auto">
            <a:xfrm flipH="1">
              <a:off x="6827104" y="5769960"/>
              <a:ext cx="450113" cy="0"/>
            </a:xfrm>
            <a:prstGeom prst="line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 bwMode="auto">
            <a:xfrm flipH="1">
              <a:off x="7249202" y="5769960"/>
              <a:ext cx="450113" cy="0"/>
            </a:xfrm>
            <a:prstGeom prst="line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 bwMode="auto">
            <a:xfrm flipH="1">
              <a:off x="7699316" y="5769960"/>
              <a:ext cx="450113" cy="0"/>
            </a:xfrm>
            <a:prstGeom prst="line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6827104" y="5590402"/>
              <a:ext cx="0" cy="179558"/>
            </a:xfrm>
            <a:prstGeom prst="line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 bwMode="auto">
            <a:xfrm flipV="1">
              <a:off x="8149429" y="5590402"/>
              <a:ext cx="0" cy="179558"/>
            </a:xfrm>
            <a:prstGeom prst="line">
              <a:avLst/>
            </a:prstGeom>
            <a:solidFill>
              <a:schemeClr val="bg1"/>
            </a:solidFill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/>
          <p:nvPr/>
        </p:nvCxnSpPr>
        <p:spPr bwMode="auto">
          <a:xfrm rot="5400000">
            <a:off x="-1513363" y="3134043"/>
            <a:ext cx="4093364" cy="1750"/>
          </a:xfrm>
          <a:prstGeom prst="straightConnector1">
            <a:avLst/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arrow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0" y="2905780"/>
            <a:ext cx="978408" cy="523220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Sheet </a:t>
            </a:r>
          </a:p>
          <a:p>
            <a:pPr algn="ctr"/>
            <a:r>
              <a:rPr lang="en-US" sz="1400" dirty="0" smtClean="0">
                <a:solidFill>
                  <a:srgbClr val="000000"/>
                </a:solidFill>
              </a:rPr>
              <a:t>Thickness</a:t>
            </a:r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6" name="Group 51"/>
          <p:cNvGrpSpPr/>
          <p:nvPr/>
        </p:nvGrpSpPr>
        <p:grpSpPr>
          <a:xfrm>
            <a:off x="969265" y="847174"/>
            <a:ext cx="7488935" cy="4526280"/>
            <a:chOff x="978408" y="850392"/>
            <a:chExt cx="7488935" cy="4526280"/>
          </a:xfrm>
        </p:grpSpPr>
        <p:grpSp>
          <p:nvGrpSpPr>
            <p:cNvPr id="7" name="Group 38"/>
            <p:cNvGrpSpPr/>
            <p:nvPr/>
          </p:nvGrpSpPr>
          <p:grpSpPr>
            <a:xfrm>
              <a:off x="978408" y="850392"/>
              <a:ext cx="7488935" cy="4526280"/>
              <a:chOff x="805245" y="883921"/>
              <a:chExt cx="7488935" cy="4526280"/>
            </a:xfrm>
          </p:grpSpPr>
          <p:pic>
            <p:nvPicPr>
              <p:cNvPr id="40" name="Content Placeholder 3" descr="W3 striations.jpg"/>
              <p:cNvPicPr>
                <a:picLocks/>
              </p:cNvPicPr>
              <p:nvPr/>
            </p:nvPicPr>
            <p:blipFill>
              <a:blip r:embed="rId6"/>
              <a:srcRect t="10417" b="10417"/>
              <a:stretch>
                <a:fillRect/>
              </a:stretch>
            </p:blipFill>
            <p:spPr bwMode="auto">
              <a:xfrm>
                <a:off x="805245" y="883921"/>
                <a:ext cx="7488935" cy="45262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41" name="TextBox 40"/>
              <p:cNvSpPr txBox="1"/>
              <p:nvPr/>
            </p:nvSpPr>
            <p:spPr>
              <a:xfrm>
                <a:off x="5072445" y="914416"/>
                <a:ext cx="2514600" cy="646331"/>
              </a:xfrm>
              <a:prstGeom prst="rect">
                <a:avLst/>
              </a:prstGeom>
              <a:solidFill>
                <a:srgbClr val="FFFFFF"/>
              </a:solidFill>
              <a:ln>
                <a:solidFill>
                  <a:srgbClr val="0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rgbClr val="000000"/>
                    </a:solidFill>
                  </a:rPr>
                  <a:t>Fatigue Crack-Front Profiles</a:t>
                </a:r>
                <a:endParaRPr lang="en-US" dirty="0">
                  <a:solidFill>
                    <a:srgbClr val="000000"/>
                  </a:solidFill>
                </a:endParaRPr>
              </a:p>
            </p:txBody>
          </p:sp>
          <p:cxnSp>
            <p:nvCxnSpPr>
              <p:cNvPr id="42" name="Straight Arrow Connector 41"/>
              <p:cNvCxnSpPr>
                <a:stCxn id="41" idx="2"/>
              </p:cNvCxnSpPr>
              <p:nvPr/>
            </p:nvCxnSpPr>
            <p:spPr bwMode="auto">
              <a:xfrm rot="5400000">
                <a:off x="5208289" y="1589495"/>
                <a:ext cx="1150205" cy="1092708"/>
              </a:xfrm>
              <a:prstGeom prst="straightConnector1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45" name="TextBox 44"/>
            <p:cNvSpPr txBox="1"/>
            <p:nvPr/>
          </p:nvSpPr>
          <p:spPr>
            <a:xfrm>
              <a:off x="2362200" y="1033287"/>
              <a:ext cx="2286000" cy="369332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00000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000000"/>
                  </a:solidFill>
                </a:rPr>
                <a:t>Femtosecond</a:t>
              </a:r>
              <a:r>
                <a:rPr lang="en-US" dirty="0" smtClean="0">
                  <a:solidFill>
                    <a:srgbClr val="000000"/>
                  </a:solidFill>
                </a:rPr>
                <a:t> Notch</a:t>
              </a:r>
              <a:endParaRPr lang="en-US" dirty="0">
                <a:solidFill>
                  <a:srgbClr val="000000"/>
                </a:solidFill>
              </a:endParaRPr>
            </a:p>
          </p:txBody>
        </p:sp>
        <p:cxnSp>
          <p:nvCxnSpPr>
            <p:cNvPr id="48" name="Straight Arrow Connector 47"/>
            <p:cNvCxnSpPr/>
            <p:nvPr/>
          </p:nvCxnSpPr>
          <p:spPr bwMode="auto">
            <a:xfrm>
              <a:off x="3429000" y="1402621"/>
              <a:ext cx="1219200" cy="855050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8" name="Group 57"/>
          <p:cNvGrpSpPr/>
          <p:nvPr/>
        </p:nvGrpSpPr>
        <p:grpSpPr>
          <a:xfrm>
            <a:off x="978408" y="850392"/>
            <a:ext cx="7479792" cy="4526280"/>
            <a:chOff x="776733" y="2331720"/>
            <a:chExt cx="7479792" cy="4526280"/>
          </a:xfrm>
        </p:grpSpPr>
        <p:pic>
          <p:nvPicPr>
            <p:cNvPr id="54" name="Content Placeholder 11" descr="W3.jpg"/>
            <p:cNvPicPr>
              <a:picLocks/>
            </p:cNvPicPr>
            <p:nvPr/>
          </p:nvPicPr>
          <p:blipFill>
            <a:blip r:embed="rId3"/>
            <a:srcRect t="10417" b="10417"/>
            <a:stretch>
              <a:fillRect/>
            </a:stretch>
          </p:blipFill>
          <p:spPr bwMode="auto">
            <a:xfrm>
              <a:off x="776733" y="2331720"/>
              <a:ext cx="7479792" cy="4526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Rectangle 55"/>
            <p:cNvSpPr/>
            <p:nvPr/>
          </p:nvSpPr>
          <p:spPr bwMode="auto">
            <a:xfrm>
              <a:off x="6154929" y="4335978"/>
              <a:ext cx="697991" cy="574350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8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9" name="Group 43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46" name="Picture 45" descr="StackedBlockMwrapped.tif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8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"/>
            <a:ext cx="9144000" cy="800100"/>
          </a:xfrm>
        </p:spPr>
        <p:txBody>
          <a:bodyPr/>
          <a:lstStyle/>
          <a:p>
            <a:r>
              <a:rPr lang="en-US" sz="3800" dirty="0" smtClean="0"/>
              <a:t>Resistance Spot Weld Microstructure</a:t>
            </a:r>
            <a:endParaRPr lang="en-US" sz="3800" dirty="0"/>
          </a:p>
        </p:txBody>
      </p:sp>
      <p:pic>
        <p:nvPicPr>
          <p:cNvPr id="4" name="Picture 3" descr="RSW left (5x).jpg"/>
          <p:cNvPicPr>
            <a:picLocks noChangeAspect="1"/>
          </p:cNvPicPr>
          <p:nvPr/>
        </p:nvPicPr>
        <p:blipFill>
          <a:blip r:embed="rId3"/>
          <a:srcRect l="3191"/>
          <a:stretch>
            <a:fillRect/>
          </a:stretch>
        </p:blipFill>
        <p:spPr>
          <a:xfrm>
            <a:off x="2286000" y="1072662"/>
            <a:ext cx="6705600" cy="464233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2514600" y="2971800"/>
            <a:ext cx="16764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Fusion Zone (FZ)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2600" y="4191000"/>
            <a:ext cx="25146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Heat-Affected Zone (HAZ)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000" y="2157096"/>
            <a:ext cx="1828800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</a:rPr>
              <a:t>Base Material</a:t>
            </a:r>
          </a:p>
          <a:p>
            <a:pPr algn="ctr"/>
            <a:r>
              <a:rPr lang="en-US" dirty="0" smtClean="0">
                <a:solidFill>
                  <a:srgbClr val="000000"/>
                </a:solidFill>
              </a:rPr>
              <a:t>(BM)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9" name="Straight Arrow Connector 18"/>
          <p:cNvCxnSpPr>
            <a:stCxn id="6" idx="0"/>
          </p:cNvCxnSpPr>
          <p:nvPr/>
        </p:nvCxnSpPr>
        <p:spPr>
          <a:xfrm rot="5400000" flipH="1" flipV="1">
            <a:off x="6577083" y="3900419"/>
            <a:ext cx="533399" cy="47765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rot="16200000" flipH="1">
            <a:off x="8374011" y="2963813"/>
            <a:ext cx="320775" cy="2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92793" y="1417638"/>
            <a:ext cx="2827208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Partially Melted Zone (PMZ)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3" idx="2"/>
          </p:cNvCxnSpPr>
          <p:nvPr/>
        </p:nvCxnSpPr>
        <p:spPr>
          <a:xfrm rot="5400000">
            <a:off x="5945532" y="1896231"/>
            <a:ext cx="370126" cy="151604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8600" y="4043064"/>
            <a:ext cx="1905000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Cellular</a:t>
            </a: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 err="1">
                <a:solidFill>
                  <a:srgbClr val="000000"/>
                </a:solidFill>
              </a:rPr>
              <a:t>dendritic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microstructure in the fusion zone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>
            <a:stCxn id="13" idx="3"/>
          </p:cNvCxnSpPr>
          <p:nvPr/>
        </p:nvCxnSpPr>
        <p:spPr>
          <a:xfrm flipV="1">
            <a:off x="2133600" y="4343400"/>
            <a:ext cx="838202" cy="161329"/>
          </a:xfrm>
          <a:prstGeom prst="straightConnector1">
            <a:avLst/>
          </a:prstGeom>
          <a:ln>
            <a:solidFill>
              <a:srgbClr val="FF66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" name="Group 13"/>
          <p:cNvGrpSpPr/>
          <p:nvPr/>
        </p:nvGrpSpPr>
        <p:grpSpPr>
          <a:xfrm>
            <a:off x="7848600" y="5224152"/>
            <a:ext cx="822860" cy="338448"/>
            <a:chOff x="7540748" y="5219700"/>
            <a:chExt cx="1143001" cy="2286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540748" y="5219700"/>
              <a:ext cx="1143001" cy="228600"/>
            </a:xfrm>
            <a:prstGeom prst="rect">
              <a:avLst/>
            </a:prstGeom>
            <a:solidFill>
              <a:srgbClr val="FFFFFF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indent="-342900" algn="l" defTabSz="914400" rtl="0" eaLnBrk="0" fontAlgn="base" latinLnBrk="0" hangingPunct="0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en-US" sz="2800" b="1" i="0" u="none" strike="noStrike" cap="none" normalizeH="0" baseline="-2500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8" name="Group 88064"/>
            <p:cNvGrpSpPr/>
            <p:nvPr/>
          </p:nvGrpSpPr>
          <p:grpSpPr>
            <a:xfrm>
              <a:off x="7568144" y="5241153"/>
              <a:ext cx="1031057" cy="187095"/>
              <a:chOff x="5663144" y="4160453"/>
              <a:chExt cx="1031057" cy="187095"/>
            </a:xfrm>
            <a:noFill/>
          </p:grpSpPr>
          <p:sp>
            <p:nvSpPr>
              <p:cNvPr id="20" name="TextBox 19"/>
              <p:cNvSpPr txBox="1"/>
              <p:nvPr/>
            </p:nvSpPr>
            <p:spPr>
              <a:xfrm>
                <a:off x="5663144" y="4160453"/>
                <a:ext cx="1031057" cy="1870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200 µm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  <p:grpSp>
            <p:nvGrpSpPr>
              <p:cNvPr id="9" name="Group 29"/>
              <p:cNvGrpSpPr/>
              <p:nvPr/>
            </p:nvGrpSpPr>
            <p:grpSpPr>
              <a:xfrm>
                <a:off x="5715000" y="4206910"/>
                <a:ext cx="954858" cy="129660"/>
                <a:chOff x="5692073" y="4201180"/>
                <a:chExt cx="954858" cy="129660"/>
              </a:xfrm>
              <a:grpFill/>
            </p:grpSpPr>
            <p:grpSp>
              <p:nvGrpSpPr>
                <p:cNvPr id="10" name="Group 20"/>
                <p:cNvGrpSpPr/>
                <p:nvPr/>
              </p:nvGrpSpPr>
              <p:grpSpPr>
                <a:xfrm>
                  <a:off x="5692073" y="4330840"/>
                  <a:ext cx="954858" cy="0"/>
                  <a:chOff x="5692073" y="4330840"/>
                  <a:chExt cx="954858" cy="0"/>
                </a:xfrm>
                <a:grpFill/>
              </p:grpSpPr>
              <p:cxnSp>
                <p:nvCxnSpPr>
                  <p:cNvPr id="27" name="Straight Connector 26"/>
                  <p:cNvCxnSpPr/>
                  <p:nvPr/>
                </p:nvCxnSpPr>
                <p:spPr bwMode="auto">
                  <a:xfrm flipH="1">
                    <a:off x="5692073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" name="Straight Connector 27"/>
                  <p:cNvCxnSpPr/>
                  <p:nvPr/>
                </p:nvCxnSpPr>
                <p:spPr bwMode="auto">
                  <a:xfrm flipH="1">
                    <a:off x="599687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Straight Connector 28"/>
                  <p:cNvCxnSpPr/>
                  <p:nvPr/>
                </p:nvCxnSpPr>
                <p:spPr bwMode="auto">
                  <a:xfrm flipH="1">
                    <a:off x="632190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4" name="Straight Connector 23"/>
                <p:cNvCxnSpPr/>
                <p:nvPr/>
              </p:nvCxnSpPr>
              <p:spPr bwMode="auto">
                <a:xfrm flipV="1">
                  <a:off x="5692073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/>
                <p:cNvCxnSpPr/>
                <p:nvPr/>
              </p:nvCxnSpPr>
              <p:spPr bwMode="auto">
                <a:xfrm flipV="1">
                  <a:off x="6646931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1" name="Group 30"/>
          <p:cNvGrpSpPr/>
          <p:nvPr/>
        </p:nvGrpSpPr>
        <p:grpSpPr>
          <a:xfrm>
            <a:off x="381000" y="6060942"/>
            <a:ext cx="8382000" cy="644658"/>
            <a:chOff x="381000" y="6060942"/>
            <a:chExt cx="8382000" cy="644658"/>
          </a:xfrm>
        </p:grpSpPr>
        <p:pic>
          <p:nvPicPr>
            <p:cNvPr id="32" name="Picture 31" descr="StackedBlockMwrapped.tiff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34214" y="6060942"/>
              <a:ext cx="628786" cy="644658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5"/>
            <a:srcRect l="9111" t="18047" r="8446" b="18047"/>
            <a:stretch>
              <a:fillRect/>
            </a:stretch>
          </p:blipFill>
          <p:spPr>
            <a:xfrm>
              <a:off x="381000" y="6060942"/>
              <a:ext cx="1570536" cy="609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/>
        </p:nvGrpSpPr>
        <p:grpSpPr>
          <a:xfrm>
            <a:off x="152400" y="0"/>
            <a:ext cx="8915400" cy="6886896"/>
            <a:chOff x="152400" y="0"/>
            <a:chExt cx="8915400" cy="6886896"/>
          </a:xfrm>
        </p:grpSpPr>
        <p:pic>
          <p:nvPicPr>
            <p:cNvPr id="4" name="Picture 3" descr="W2.jpg"/>
            <p:cNvPicPr>
              <a:picLocks noChangeAspect="1"/>
            </p:cNvPicPr>
            <p:nvPr/>
          </p:nvPicPr>
          <p:blipFill>
            <a:blip r:embed="rId2"/>
            <a:srcRect l="13428" t="10938" r="17041" b="17448"/>
            <a:stretch>
              <a:fillRect/>
            </a:stretch>
          </p:blipFill>
          <p:spPr>
            <a:xfrm flipV="1">
              <a:off x="152400" y="0"/>
              <a:ext cx="8915400" cy="6886896"/>
            </a:xfrm>
            <a:prstGeom prst="rect">
              <a:avLst/>
            </a:prstGeom>
          </p:spPr>
        </p:pic>
        <p:grpSp>
          <p:nvGrpSpPr>
            <p:cNvPr id="3" name="Group 25"/>
            <p:cNvGrpSpPr/>
            <p:nvPr/>
          </p:nvGrpSpPr>
          <p:grpSpPr>
            <a:xfrm>
              <a:off x="304800" y="6324600"/>
              <a:ext cx="1407950" cy="349805"/>
              <a:chOff x="7961927" y="5334000"/>
              <a:chExt cx="877273" cy="374439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7961927" y="5334000"/>
                <a:ext cx="877273" cy="374439"/>
              </a:xfrm>
              <a:prstGeom prst="rect">
                <a:avLst/>
              </a:prstGeom>
              <a:solidFill>
                <a:srgbClr val="FFFFFF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800" b="1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4" name="Group 16"/>
              <p:cNvGrpSpPr/>
              <p:nvPr/>
            </p:nvGrpSpPr>
            <p:grpSpPr>
              <a:xfrm>
                <a:off x="8098527" y="5509140"/>
                <a:ext cx="593799" cy="129660"/>
                <a:chOff x="5692073" y="4201180"/>
                <a:chExt cx="954858" cy="129660"/>
              </a:xfrm>
              <a:noFill/>
            </p:grpSpPr>
            <p:grpSp>
              <p:nvGrpSpPr>
                <p:cNvPr id="15" name="Group 18"/>
                <p:cNvGrpSpPr/>
                <p:nvPr/>
              </p:nvGrpSpPr>
              <p:grpSpPr>
                <a:xfrm>
                  <a:off x="5692073" y="4330840"/>
                  <a:ext cx="954858" cy="0"/>
                  <a:chOff x="5692073" y="4330840"/>
                  <a:chExt cx="954858" cy="0"/>
                </a:xfrm>
                <a:grpFill/>
              </p:grpSpPr>
              <p:cxnSp>
                <p:nvCxnSpPr>
                  <p:cNvPr id="33" name="Straight Connector 32"/>
                  <p:cNvCxnSpPr/>
                  <p:nvPr/>
                </p:nvCxnSpPr>
                <p:spPr bwMode="auto">
                  <a:xfrm flipH="1">
                    <a:off x="5692073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 bwMode="auto">
                  <a:xfrm flipH="1">
                    <a:off x="599687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/>
                  <p:cNvCxnSpPr/>
                  <p:nvPr/>
                </p:nvCxnSpPr>
                <p:spPr bwMode="auto">
                  <a:xfrm flipH="1">
                    <a:off x="632190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5692073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V="1">
                  <a:off x="6646931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/>
              <p:cNvSpPr txBox="1"/>
              <p:nvPr/>
            </p:nvSpPr>
            <p:spPr>
              <a:xfrm>
                <a:off x="8098527" y="5349047"/>
                <a:ext cx="593799" cy="29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1 </a:t>
                </a:r>
                <a:r>
                  <a:rPr lang="en-US" sz="1200" dirty="0">
                    <a:solidFill>
                      <a:srgbClr val="000000"/>
                    </a:solidFill>
                  </a:rPr>
                  <a:t>m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m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" name="Group 24"/>
          <p:cNvGrpSpPr/>
          <p:nvPr/>
        </p:nvGrpSpPr>
        <p:grpSpPr>
          <a:xfrm>
            <a:off x="1295400" y="603504"/>
            <a:ext cx="7162800" cy="5477256"/>
            <a:chOff x="1295400" y="603504"/>
            <a:chExt cx="7162800" cy="5477256"/>
          </a:xfrm>
        </p:grpSpPr>
        <p:grpSp>
          <p:nvGrpSpPr>
            <p:cNvPr id="19" name="Group 13"/>
            <p:cNvGrpSpPr/>
            <p:nvPr/>
          </p:nvGrpSpPr>
          <p:grpSpPr>
            <a:xfrm>
              <a:off x="1295400" y="603504"/>
              <a:ext cx="7162800" cy="5477256"/>
              <a:chOff x="1524000" y="603504"/>
              <a:chExt cx="7162800" cy="5477256"/>
            </a:xfrm>
          </p:grpSpPr>
          <p:pic>
            <p:nvPicPr>
              <p:cNvPr id="5" name="Picture 4" descr="10x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603504"/>
                <a:ext cx="2308352" cy="1731264"/>
              </a:xfrm>
              <a:prstGeom prst="rect">
                <a:avLst/>
              </a:prstGeom>
            </p:spPr>
          </p:pic>
          <p:pic>
            <p:nvPicPr>
              <p:cNvPr id="6" name="Picture 5" descr="10x.jp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2400" y="603504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7" name="Picture 6" descr="10x.jp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0320" y="609600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8" name="Picture 7" descr="10x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4000" y="2447544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9" name="Picture 8" descr="10x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2400" y="2447544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10" name="Picture 9" descr="10x.jp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70320" y="2453640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11" name="Picture 10" descr="10x.jp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4000" y="4337304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12" name="Picture 11" descr="10x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2400" y="4337304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13" name="Picture 12" descr="10x.jp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0320" y="4343400"/>
                <a:ext cx="2316480" cy="1737360"/>
              </a:xfrm>
              <a:prstGeom prst="rect">
                <a:avLst/>
              </a:prstGeom>
            </p:spPr>
          </p:pic>
        </p:grpSp>
        <p:grpSp>
          <p:nvGrpSpPr>
            <p:cNvPr id="25" name="Group 14"/>
            <p:cNvGrpSpPr/>
            <p:nvPr/>
          </p:nvGrpSpPr>
          <p:grpSpPr>
            <a:xfrm>
              <a:off x="7278850" y="5593795"/>
              <a:ext cx="1026950" cy="349805"/>
              <a:chOff x="7961927" y="5334000"/>
              <a:chExt cx="877273" cy="374439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7961927" y="5334000"/>
                <a:ext cx="877273" cy="374439"/>
              </a:xfrm>
              <a:prstGeom prst="rect">
                <a:avLst/>
              </a:prstGeom>
              <a:solidFill>
                <a:srgbClr val="FFFFFF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800" b="1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6" name="Group 16"/>
              <p:cNvGrpSpPr/>
              <p:nvPr/>
            </p:nvGrpSpPr>
            <p:grpSpPr>
              <a:xfrm>
                <a:off x="8098527" y="5509140"/>
                <a:ext cx="593799" cy="129660"/>
                <a:chOff x="5692073" y="4201180"/>
                <a:chExt cx="954858" cy="129660"/>
              </a:xfrm>
              <a:noFill/>
            </p:grpSpPr>
            <p:grpSp>
              <p:nvGrpSpPr>
                <p:cNvPr id="28" name="Group 18"/>
                <p:cNvGrpSpPr/>
                <p:nvPr/>
              </p:nvGrpSpPr>
              <p:grpSpPr>
                <a:xfrm>
                  <a:off x="5692073" y="4330840"/>
                  <a:ext cx="954858" cy="0"/>
                  <a:chOff x="5692073" y="4330840"/>
                  <a:chExt cx="954858" cy="0"/>
                </a:xfrm>
                <a:grpFill/>
              </p:grpSpPr>
              <p:cxnSp>
                <p:nvCxnSpPr>
                  <p:cNvPr id="22" name="Straight Connector 21"/>
                  <p:cNvCxnSpPr/>
                  <p:nvPr/>
                </p:nvCxnSpPr>
                <p:spPr bwMode="auto">
                  <a:xfrm flipH="1">
                    <a:off x="5692073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/>
                  <p:cNvCxnSpPr/>
                  <p:nvPr/>
                </p:nvCxnSpPr>
                <p:spPr bwMode="auto">
                  <a:xfrm flipH="1">
                    <a:off x="599687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/>
                  <p:cNvCxnSpPr/>
                  <p:nvPr/>
                </p:nvCxnSpPr>
                <p:spPr bwMode="auto">
                  <a:xfrm flipH="1">
                    <a:off x="632190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Connector 19"/>
                <p:cNvCxnSpPr/>
                <p:nvPr/>
              </p:nvCxnSpPr>
              <p:spPr bwMode="auto">
                <a:xfrm flipV="1">
                  <a:off x="5692073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 flipV="1">
                  <a:off x="6646931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8098527" y="5349047"/>
                <a:ext cx="593799" cy="29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500 µ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m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/>
          <p:nvPr/>
        </p:nvGrpSpPr>
        <p:grpSpPr>
          <a:xfrm>
            <a:off x="152400" y="0"/>
            <a:ext cx="8915400" cy="6886896"/>
            <a:chOff x="152400" y="0"/>
            <a:chExt cx="8915400" cy="6886896"/>
          </a:xfrm>
        </p:grpSpPr>
        <p:pic>
          <p:nvPicPr>
            <p:cNvPr id="4" name="Picture 3" descr="W2.jpg"/>
            <p:cNvPicPr>
              <a:picLocks noChangeAspect="1"/>
            </p:cNvPicPr>
            <p:nvPr/>
          </p:nvPicPr>
          <p:blipFill>
            <a:blip r:embed="rId2"/>
            <a:srcRect l="13428" t="10938" r="17041" b="17448"/>
            <a:stretch>
              <a:fillRect/>
            </a:stretch>
          </p:blipFill>
          <p:spPr>
            <a:xfrm flipV="1">
              <a:off x="152400" y="0"/>
              <a:ext cx="8915400" cy="6886896"/>
            </a:xfrm>
            <a:prstGeom prst="rect">
              <a:avLst/>
            </a:prstGeom>
          </p:spPr>
        </p:pic>
        <p:grpSp>
          <p:nvGrpSpPr>
            <p:cNvPr id="3" name="Group 25"/>
            <p:cNvGrpSpPr/>
            <p:nvPr/>
          </p:nvGrpSpPr>
          <p:grpSpPr>
            <a:xfrm>
              <a:off x="304800" y="6324600"/>
              <a:ext cx="1407950" cy="349805"/>
              <a:chOff x="7961927" y="5334000"/>
              <a:chExt cx="877273" cy="374439"/>
            </a:xfrm>
          </p:grpSpPr>
          <p:sp>
            <p:nvSpPr>
              <p:cNvPr id="27" name="Rectangle 26"/>
              <p:cNvSpPr/>
              <p:nvPr/>
            </p:nvSpPr>
            <p:spPr bwMode="auto">
              <a:xfrm>
                <a:off x="7961927" y="5334000"/>
                <a:ext cx="877273" cy="374439"/>
              </a:xfrm>
              <a:prstGeom prst="rect">
                <a:avLst/>
              </a:prstGeom>
              <a:solidFill>
                <a:srgbClr val="FFFFFF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800" b="1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14" name="Group 16"/>
              <p:cNvGrpSpPr/>
              <p:nvPr/>
            </p:nvGrpSpPr>
            <p:grpSpPr>
              <a:xfrm>
                <a:off x="8098527" y="5509140"/>
                <a:ext cx="593799" cy="129660"/>
                <a:chOff x="5692073" y="4201180"/>
                <a:chExt cx="954858" cy="129660"/>
              </a:xfrm>
              <a:noFill/>
            </p:grpSpPr>
            <p:grpSp>
              <p:nvGrpSpPr>
                <p:cNvPr id="15" name="Group 18"/>
                <p:cNvGrpSpPr/>
                <p:nvPr/>
              </p:nvGrpSpPr>
              <p:grpSpPr>
                <a:xfrm>
                  <a:off x="5692073" y="4330840"/>
                  <a:ext cx="954858" cy="0"/>
                  <a:chOff x="5692073" y="4330840"/>
                  <a:chExt cx="954858" cy="0"/>
                </a:xfrm>
                <a:grpFill/>
              </p:grpSpPr>
              <p:cxnSp>
                <p:nvCxnSpPr>
                  <p:cNvPr id="33" name="Straight Connector 32"/>
                  <p:cNvCxnSpPr/>
                  <p:nvPr/>
                </p:nvCxnSpPr>
                <p:spPr bwMode="auto">
                  <a:xfrm flipH="1">
                    <a:off x="5692073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" name="Straight Connector 33"/>
                  <p:cNvCxnSpPr/>
                  <p:nvPr/>
                </p:nvCxnSpPr>
                <p:spPr bwMode="auto">
                  <a:xfrm flipH="1">
                    <a:off x="599687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Connector 34"/>
                  <p:cNvCxnSpPr/>
                  <p:nvPr/>
                </p:nvCxnSpPr>
                <p:spPr bwMode="auto">
                  <a:xfrm flipH="1">
                    <a:off x="632190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31" name="Straight Connector 30"/>
                <p:cNvCxnSpPr/>
                <p:nvPr/>
              </p:nvCxnSpPr>
              <p:spPr bwMode="auto">
                <a:xfrm flipV="1">
                  <a:off x="5692073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/>
                <p:cNvCxnSpPr/>
                <p:nvPr/>
              </p:nvCxnSpPr>
              <p:spPr bwMode="auto">
                <a:xfrm flipV="1">
                  <a:off x="6646931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9" name="TextBox 28"/>
              <p:cNvSpPr txBox="1"/>
              <p:nvPr/>
            </p:nvSpPr>
            <p:spPr>
              <a:xfrm>
                <a:off x="8098527" y="5349047"/>
                <a:ext cx="593799" cy="29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1 </a:t>
                </a:r>
                <a:r>
                  <a:rPr lang="en-US" sz="1200" dirty="0">
                    <a:solidFill>
                      <a:srgbClr val="000000"/>
                    </a:solidFill>
                  </a:rPr>
                  <a:t>m</a:t>
                </a:r>
                <a:r>
                  <a:rPr lang="en-US" sz="1200" dirty="0" smtClean="0">
                    <a:solidFill>
                      <a:srgbClr val="000000"/>
                    </a:solidFill>
                  </a:rPr>
                  <a:t>m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  <p:grpSp>
        <p:nvGrpSpPr>
          <p:cNvPr id="17" name="Group 24"/>
          <p:cNvGrpSpPr/>
          <p:nvPr/>
        </p:nvGrpSpPr>
        <p:grpSpPr>
          <a:xfrm>
            <a:off x="1295400" y="603504"/>
            <a:ext cx="7162800" cy="5477256"/>
            <a:chOff x="1295400" y="603504"/>
            <a:chExt cx="7162800" cy="5477256"/>
          </a:xfrm>
        </p:grpSpPr>
        <p:grpSp>
          <p:nvGrpSpPr>
            <p:cNvPr id="19" name="Group 13"/>
            <p:cNvGrpSpPr/>
            <p:nvPr/>
          </p:nvGrpSpPr>
          <p:grpSpPr>
            <a:xfrm>
              <a:off x="1295400" y="603504"/>
              <a:ext cx="7162800" cy="5477256"/>
              <a:chOff x="1524000" y="603504"/>
              <a:chExt cx="7162800" cy="5477256"/>
            </a:xfrm>
          </p:grpSpPr>
          <p:pic>
            <p:nvPicPr>
              <p:cNvPr id="5" name="Picture 4" descr="10x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4000" y="603504"/>
                <a:ext cx="2308352" cy="1731264"/>
              </a:xfrm>
              <a:prstGeom prst="rect">
                <a:avLst/>
              </a:prstGeom>
            </p:spPr>
          </p:pic>
          <p:pic>
            <p:nvPicPr>
              <p:cNvPr id="6" name="Picture 5" descr="10x.jp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62400" y="603504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7" name="Picture 6" descr="10x.jp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70320" y="609600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8" name="Picture 7" descr="10x.jpg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24000" y="2447544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9" name="Picture 8" descr="10x.jpg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62400" y="2447544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10" name="Picture 9" descr="10x.jpg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70320" y="2453640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11" name="Picture 10" descr="10x.jpg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24000" y="4337304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12" name="Picture 11" descr="10x.jpg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962400" y="4337304"/>
                <a:ext cx="2316480" cy="1737360"/>
              </a:xfrm>
              <a:prstGeom prst="rect">
                <a:avLst/>
              </a:prstGeom>
            </p:spPr>
          </p:pic>
          <p:pic>
            <p:nvPicPr>
              <p:cNvPr id="13" name="Picture 12" descr="10x.jpg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70320" y="4343400"/>
                <a:ext cx="2316480" cy="1737360"/>
              </a:xfrm>
              <a:prstGeom prst="rect">
                <a:avLst/>
              </a:prstGeom>
            </p:spPr>
          </p:pic>
        </p:grpSp>
        <p:grpSp>
          <p:nvGrpSpPr>
            <p:cNvPr id="25" name="Group 14"/>
            <p:cNvGrpSpPr/>
            <p:nvPr/>
          </p:nvGrpSpPr>
          <p:grpSpPr>
            <a:xfrm>
              <a:off x="7278850" y="5593795"/>
              <a:ext cx="1026950" cy="349805"/>
              <a:chOff x="7961927" y="5334000"/>
              <a:chExt cx="877273" cy="374439"/>
            </a:xfrm>
          </p:grpSpPr>
          <p:sp>
            <p:nvSpPr>
              <p:cNvPr id="16" name="Rectangle 15"/>
              <p:cNvSpPr/>
              <p:nvPr/>
            </p:nvSpPr>
            <p:spPr bwMode="auto">
              <a:xfrm>
                <a:off x="7961927" y="5334000"/>
                <a:ext cx="877273" cy="374439"/>
              </a:xfrm>
              <a:prstGeom prst="rect">
                <a:avLst/>
              </a:prstGeom>
              <a:solidFill>
                <a:srgbClr val="FFFFFF"/>
              </a:solidFill>
              <a:ln>
                <a:headEnd type="none" w="med" len="med"/>
                <a:tailEnd type="none" w="med" len="med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endParaRPr kumimoji="0" lang="en-US" sz="2800" b="1" i="0" u="none" strike="noStrike" cap="none" normalizeH="0" baseline="-2500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grpSp>
            <p:nvGrpSpPr>
              <p:cNvPr id="26" name="Group 16"/>
              <p:cNvGrpSpPr/>
              <p:nvPr/>
            </p:nvGrpSpPr>
            <p:grpSpPr>
              <a:xfrm>
                <a:off x="8098527" y="5509140"/>
                <a:ext cx="593799" cy="129660"/>
                <a:chOff x="5692073" y="4201180"/>
                <a:chExt cx="954858" cy="129660"/>
              </a:xfrm>
              <a:noFill/>
            </p:grpSpPr>
            <p:grpSp>
              <p:nvGrpSpPr>
                <p:cNvPr id="28" name="Group 18"/>
                <p:cNvGrpSpPr/>
                <p:nvPr/>
              </p:nvGrpSpPr>
              <p:grpSpPr>
                <a:xfrm>
                  <a:off x="5692073" y="4330840"/>
                  <a:ext cx="954858" cy="0"/>
                  <a:chOff x="5692073" y="4330840"/>
                  <a:chExt cx="954858" cy="0"/>
                </a:xfrm>
                <a:grpFill/>
              </p:grpSpPr>
              <p:cxnSp>
                <p:nvCxnSpPr>
                  <p:cNvPr id="22" name="Straight Connector 21"/>
                  <p:cNvCxnSpPr/>
                  <p:nvPr/>
                </p:nvCxnSpPr>
                <p:spPr bwMode="auto">
                  <a:xfrm flipH="1">
                    <a:off x="5692073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" name="Straight Connector 22"/>
                  <p:cNvCxnSpPr/>
                  <p:nvPr/>
                </p:nvCxnSpPr>
                <p:spPr bwMode="auto">
                  <a:xfrm flipH="1">
                    <a:off x="599687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" name="Straight Connector 23"/>
                  <p:cNvCxnSpPr/>
                  <p:nvPr/>
                </p:nvCxnSpPr>
                <p:spPr bwMode="auto">
                  <a:xfrm flipH="1">
                    <a:off x="6321902" y="4330840"/>
                    <a:ext cx="325029" cy="0"/>
                  </a:xfrm>
                  <a:prstGeom prst="line">
                    <a:avLst/>
                  </a:prstGeom>
                  <a:grpFill/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cxnSp>
              <p:nvCxnSpPr>
                <p:cNvPr id="20" name="Straight Connector 19"/>
                <p:cNvCxnSpPr/>
                <p:nvPr/>
              </p:nvCxnSpPr>
              <p:spPr bwMode="auto">
                <a:xfrm flipV="1">
                  <a:off x="5692073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Straight Connector 20"/>
                <p:cNvCxnSpPr/>
                <p:nvPr/>
              </p:nvCxnSpPr>
              <p:spPr bwMode="auto">
                <a:xfrm flipV="1">
                  <a:off x="6646931" y="4201180"/>
                  <a:ext cx="0" cy="129660"/>
                </a:xfrm>
                <a:prstGeom prst="line">
                  <a:avLst/>
                </a:prstGeom>
                <a:grpFill/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TextBox 17"/>
              <p:cNvSpPr txBox="1"/>
              <p:nvPr/>
            </p:nvSpPr>
            <p:spPr>
              <a:xfrm>
                <a:off x="8098527" y="5349047"/>
                <a:ext cx="593799" cy="296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dirty="0" smtClean="0">
                    <a:solidFill>
                      <a:srgbClr val="000000"/>
                    </a:solidFill>
                  </a:rPr>
                  <a:t>125 µ</a:t>
                </a:r>
                <a:r>
                  <a:rPr lang="en-US" sz="1200" dirty="0" err="1" smtClean="0">
                    <a:solidFill>
                      <a:srgbClr val="000000"/>
                    </a:solidFill>
                  </a:rPr>
                  <a:t>m</a:t>
                </a:r>
                <a:endParaRPr lang="en-US" sz="1200" dirty="0">
                  <a:solidFill>
                    <a:srgbClr val="000000"/>
                  </a:solidFill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2470</TotalTime>
  <Words>2403</Words>
  <Application>Microsoft Macintosh PowerPoint</Application>
  <PresentationFormat>On-screen Show (4:3)</PresentationFormat>
  <Paragraphs>378</Paragraphs>
  <Slides>43</Slides>
  <Notes>25</Notes>
  <HiddenSlides>0</HiddenSlides>
  <MMClips>0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5" baseType="lpstr">
      <vt:lpstr>Office Theme</vt:lpstr>
      <vt:lpstr>Equation</vt:lpstr>
      <vt:lpstr>The Influence of Microstructure on Growth of Fatigue Cracks in Resistance Spot Welded 6111 Aluminum Alloys</vt:lpstr>
      <vt:lpstr>Goals</vt:lpstr>
      <vt:lpstr>Sample Design</vt:lpstr>
      <vt:lpstr>AA6111 (T4 and PB) Sheet Microstructure </vt:lpstr>
      <vt:lpstr>Sheet Center MicroHardness</vt:lpstr>
      <vt:lpstr>Resistance Spot Welding (RSW)</vt:lpstr>
      <vt:lpstr>Resistance Spot Weld Microstructure</vt:lpstr>
      <vt:lpstr>Slide 8</vt:lpstr>
      <vt:lpstr>Slide 9</vt:lpstr>
      <vt:lpstr>MicroHardness of RSW</vt:lpstr>
      <vt:lpstr>MicroHardness of RSW</vt:lpstr>
      <vt:lpstr>Artificial Aging of AA6111 at 180oC: Rockwell Hardness E vs. Time</vt:lpstr>
      <vt:lpstr>Femtosecond Sample Notching*</vt:lpstr>
      <vt:lpstr>Notch Locations </vt:lpstr>
      <vt:lpstr>Half-Crack Length vs. Number of Cycles</vt:lpstr>
      <vt:lpstr>Half-Crack Length vs. Number of Cycles (T4)</vt:lpstr>
      <vt:lpstr>Half-Crack Length vs. Number of Cycles (PB)</vt:lpstr>
      <vt:lpstr>Half-Crack Length vs. Number of Cycles  (PB RSW – Weld Nugget Notched)</vt:lpstr>
      <vt:lpstr>Half-Crack Length vs. Number of Cycles  (PB RSW - HAZ Notched)</vt:lpstr>
      <vt:lpstr>Crack Initiation vs. Maximum Stress</vt:lpstr>
      <vt:lpstr>Crack Initiation vs. Maximum Stress</vt:lpstr>
      <vt:lpstr>Crack Aspect Ratio</vt:lpstr>
      <vt:lpstr>Crack Aspect Ratio: Measured “a” vs. measured “c”</vt:lpstr>
      <vt:lpstr>Stress Intensity Factor</vt:lpstr>
      <vt:lpstr>FCG Rate vs. Stress Intensity Factor</vt:lpstr>
      <vt:lpstr>Slide 26</vt:lpstr>
      <vt:lpstr>Slide 27</vt:lpstr>
      <vt:lpstr>Slide 28</vt:lpstr>
      <vt:lpstr>Slide 29</vt:lpstr>
      <vt:lpstr>“Shyam” Parameter</vt:lpstr>
      <vt:lpstr>“Shyam” Parameter Comparison (T4)</vt:lpstr>
      <vt:lpstr>“Shyam” Parameter Comparison (PB)</vt:lpstr>
      <vt:lpstr>“Shyam” Parameter Comparison (RSW Weld Nugget Notched)</vt:lpstr>
      <vt:lpstr>“Shyam” Parameter Comparison  (RSW HAZ Notch)</vt:lpstr>
      <vt:lpstr>“Shyam” Model Intercept for RSW</vt:lpstr>
      <vt:lpstr>“Shyam” Model Intercept for RSW</vt:lpstr>
      <vt:lpstr>Self Initiated Crack in Weld Zone</vt:lpstr>
      <vt:lpstr>Tension Testing</vt:lpstr>
      <vt:lpstr>Slide 39</vt:lpstr>
      <vt:lpstr>MicroTensile Samples</vt:lpstr>
      <vt:lpstr>MicroTensile Samples</vt:lpstr>
      <vt:lpstr>Immediate Plans</vt:lpstr>
      <vt:lpstr>Acknowledgements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Influence of Microstructure on Growth of Fatigue Cracks in Resistance Spot Welded 6111 Aluminum Alloys</dc:title>
  <dc:creator>Vir Nirankari</dc:creator>
  <cp:lastModifiedBy>Vir Nirankari</cp:lastModifiedBy>
  <cp:revision>115</cp:revision>
  <dcterms:created xsi:type="dcterms:W3CDTF">2013-06-11T19:58:53Z</dcterms:created>
  <dcterms:modified xsi:type="dcterms:W3CDTF">2013-06-11T20:12:29Z</dcterms:modified>
</cp:coreProperties>
</file>